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3"/>
  </p:notesMasterIdLst>
  <p:handoutMasterIdLst>
    <p:handoutMasterId r:id="rId34"/>
  </p:handoutMasterIdLst>
  <p:sldIdLst>
    <p:sldId id="265" r:id="rId2"/>
    <p:sldId id="266" r:id="rId3"/>
    <p:sldId id="294" r:id="rId4"/>
    <p:sldId id="261" r:id="rId5"/>
    <p:sldId id="267" r:id="rId6"/>
    <p:sldId id="268" r:id="rId7"/>
    <p:sldId id="269" r:id="rId8"/>
    <p:sldId id="273" r:id="rId9"/>
    <p:sldId id="270" r:id="rId10"/>
    <p:sldId id="271" r:id="rId11"/>
    <p:sldId id="272" r:id="rId12"/>
    <p:sldId id="274" r:id="rId13"/>
    <p:sldId id="279" r:id="rId14"/>
    <p:sldId id="275" r:id="rId15"/>
    <p:sldId id="276" r:id="rId16"/>
    <p:sldId id="277" r:id="rId17"/>
    <p:sldId id="278"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Lst>
  <p:sldSz cx="9144000" cy="6858000" type="screen4x3"/>
  <p:notesSz cx="69469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rosoft Corporation" initials="" lastIdx="4" clrIdx="0"/>
  <p:cmAuthor id="1" name="Elisabeth Keating"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241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81" autoAdjust="0"/>
  </p:normalViewPr>
  <p:slideViewPr>
    <p:cSldViewPr>
      <p:cViewPr varScale="1">
        <p:scale>
          <a:sx n="118" d="100"/>
          <a:sy n="118" d="100"/>
        </p:scale>
        <p:origin x="-798"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9900"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5413" y="0"/>
            <a:ext cx="3009900" cy="463550"/>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8818563"/>
            <a:ext cx="3009900"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5413" y="8818563"/>
            <a:ext cx="3009900" cy="463550"/>
          </a:xfrm>
          <a:prstGeom prst="rect">
            <a:avLst/>
          </a:prstGeom>
        </p:spPr>
        <p:txBody>
          <a:bodyPr vert="horz" lIns="91440" tIns="45720" rIns="91440" bIns="45720" rtlCol="0" anchor="b"/>
          <a:lstStyle>
            <a:lvl1pPr algn="r">
              <a:defRPr sz="1200"/>
            </a:lvl1pPr>
          </a:lstStyle>
          <a:p>
            <a:fld id="{D29663F7-32FF-49D4-A91B-E0AF16170859}" type="slidenum">
              <a:rPr lang="en-US" smtClean="0"/>
              <a:t>‹#›</a:t>
            </a:fld>
            <a:endParaRPr lang="en-US"/>
          </a:p>
        </p:txBody>
      </p:sp>
    </p:spTree>
    <p:extLst>
      <p:ext uri="{BB962C8B-B14F-4D97-AF65-F5344CB8AC3E}">
        <p14:creationId xmlns:p14="http://schemas.microsoft.com/office/powerpoint/2010/main" val="397610408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9900"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35413" y="0"/>
            <a:ext cx="3009900" cy="463550"/>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1152525" y="696913"/>
            <a:ext cx="4641850" cy="34813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10075"/>
            <a:ext cx="5556250" cy="41767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8563"/>
            <a:ext cx="3009900"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35413" y="8818563"/>
            <a:ext cx="3009900" cy="463550"/>
          </a:xfrm>
          <a:prstGeom prst="rect">
            <a:avLst/>
          </a:prstGeom>
        </p:spPr>
        <p:txBody>
          <a:bodyPr vert="horz" lIns="91440" tIns="45720" rIns="91440" bIns="45720" rtlCol="0" anchor="b"/>
          <a:lstStyle>
            <a:lvl1pPr algn="r">
              <a:defRPr sz="1200"/>
            </a:lvl1pPr>
          </a:lstStyle>
          <a:p>
            <a:fld id="{8F6F0572-FF0F-41BB-9607-D809EB0D2206}" type="slidenum">
              <a:rPr lang="en-US" smtClean="0"/>
              <a:t>‹#›</a:t>
            </a:fld>
            <a:endParaRPr lang="en-US"/>
          </a:p>
        </p:txBody>
      </p:sp>
    </p:spTree>
    <p:extLst>
      <p:ext uri="{BB962C8B-B14F-4D97-AF65-F5344CB8AC3E}">
        <p14:creationId xmlns:p14="http://schemas.microsoft.com/office/powerpoint/2010/main" val="353113657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6F0572-FF0F-41BB-9607-D809EB0D2206}" type="slidenum">
              <a:rPr lang="en-US" smtClean="0"/>
              <a:t>28</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40659158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subTitle" idx="1"/>
          </p:nvPr>
        </p:nvSpPr>
        <p:spPr>
          <a:xfrm>
            <a:off x="1752600" y="4953000"/>
            <a:ext cx="5715000" cy="838200"/>
          </a:xfrm>
        </p:spPr>
        <p:txBody>
          <a:bodyPr/>
          <a:lstStyle>
            <a:lvl1pPr marL="0" indent="0" algn="ctr">
              <a:buFontTx/>
              <a:buNone/>
              <a:defRPr/>
            </a:lvl1pPr>
          </a:lstStyle>
          <a:p>
            <a:pPr lvl="0"/>
            <a:r>
              <a:rPr lang="en-US" noProof="0" smtClean="0"/>
              <a:t>Click to edit Master subtitle style</a:t>
            </a:r>
          </a:p>
        </p:txBody>
      </p:sp>
      <p:sp>
        <p:nvSpPr>
          <p:cNvPr id="12300" name="Rectangle 12"/>
          <p:cNvSpPr>
            <a:spLocks noGrp="1" noChangeArrowheads="1"/>
          </p:cNvSpPr>
          <p:nvPr>
            <p:ph type="ctrTitle"/>
          </p:nvPr>
        </p:nvSpPr>
        <p:spPr>
          <a:xfrm>
            <a:off x="1752600" y="3352800"/>
            <a:ext cx="5715000" cy="1600200"/>
          </a:xfrm>
        </p:spPr>
        <p:txBody>
          <a:bodyPr/>
          <a:lstStyle>
            <a:lvl1pPr algn="ctr">
              <a:defRPr sz="4800"/>
            </a:lvl1pPr>
          </a:lstStyle>
          <a:p>
            <a:pPr lvl="0"/>
            <a:r>
              <a:rPr lang="en-US" noProof="0" smtClean="0"/>
              <a:t>Click to edit Master title style</a:t>
            </a:r>
          </a:p>
        </p:txBody>
      </p:sp>
      <p:sp>
        <p:nvSpPr>
          <p:cNvPr id="12301" name="Rectangle 13"/>
          <p:cNvSpPr>
            <a:spLocks noGrp="1" noChangeArrowheads="1"/>
          </p:cNvSpPr>
          <p:nvPr>
            <p:ph type="dt" sz="half" idx="2"/>
          </p:nvPr>
        </p:nvSpPr>
        <p:spPr/>
        <p:txBody>
          <a:bodyPr/>
          <a:lstStyle>
            <a:lvl1pPr>
              <a:defRPr/>
            </a:lvl1pPr>
          </a:lstStyle>
          <a:p>
            <a:endParaRPr lang="en-US"/>
          </a:p>
        </p:txBody>
      </p:sp>
      <p:sp>
        <p:nvSpPr>
          <p:cNvPr id="12302" name="Rectangle 14"/>
          <p:cNvSpPr>
            <a:spLocks noGrp="1" noChangeArrowheads="1"/>
          </p:cNvSpPr>
          <p:nvPr>
            <p:ph type="ftr" sz="quarter" idx="3"/>
          </p:nvPr>
        </p:nvSpPr>
        <p:spPr/>
        <p:txBody>
          <a:bodyPr/>
          <a:lstStyle>
            <a:lvl1pPr>
              <a:defRPr/>
            </a:lvl1pPr>
          </a:lstStyle>
          <a:p>
            <a:endParaRPr lang="en-US"/>
          </a:p>
        </p:txBody>
      </p:sp>
      <p:sp>
        <p:nvSpPr>
          <p:cNvPr id="12303" name="Rectangle 15"/>
          <p:cNvSpPr>
            <a:spLocks noGrp="1" noChangeArrowheads="1"/>
          </p:cNvSpPr>
          <p:nvPr>
            <p:ph type="sldNum" sz="quarter" idx="4"/>
          </p:nvPr>
        </p:nvSpPr>
        <p:spPr/>
        <p:txBody>
          <a:bodyPr/>
          <a:lstStyle>
            <a:lvl1pPr>
              <a:defRPr/>
            </a:lvl1pPr>
          </a:lstStyle>
          <a:p>
            <a:fld id="{E2986411-39B0-496F-A63F-0DAD8A250B14}"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3A13EE6-71E9-4FE6-AC1A-AF3A0A34F890}" type="slidenum">
              <a:rPr lang="en-US"/>
              <a:pPr/>
              <a:t>‹#›</a:t>
            </a:fld>
            <a:endParaRPr lang="en-US"/>
          </a:p>
        </p:txBody>
      </p:sp>
    </p:spTree>
    <p:extLst>
      <p:ext uri="{BB962C8B-B14F-4D97-AF65-F5344CB8AC3E}">
        <p14:creationId xmlns:p14="http://schemas.microsoft.com/office/powerpoint/2010/main" val="3409401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1EA1844-4D3B-435D-B496-4A0C85548F03}" type="slidenum">
              <a:rPr lang="en-US"/>
              <a:pPr/>
              <a:t>‹#›</a:t>
            </a:fld>
            <a:endParaRPr lang="en-US"/>
          </a:p>
        </p:txBody>
      </p:sp>
    </p:spTree>
    <p:extLst>
      <p:ext uri="{BB962C8B-B14F-4D97-AF65-F5344CB8AC3E}">
        <p14:creationId xmlns:p14="http://schemas.microsoft.com/office/powerpoint/2010/main" val="1753750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0"/>
            <a:ext cx="19812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0"/>
            <a:ext cx="57912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DC38239-DE24-48CA-99DC-07D79AC4753D}" type="slidenum">
              <a:rPr lang="en-US"/>
              <a:pPr/>
              <a:t>‹#›</a:t>
            </a:fld>
            <a:endParaRPr lang="en-US"/>
          </a:p>
        </p:txBody>
      </p:sp>
    </p:spTree>
    <p:extLst>
      <p:ext uri="{BB962C8B-B14F-4D97-AF65-F5344CB8AC3E}">
        <p14:creationId xmlns:p14="http://schemas.microsoft.com/office/powerpoint/2010/main" val="386729748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4E2182-C4C9-4A37-B5CC-DD37CBCA98F9}" type="slidenum">
              <a:rPr lang="en-US" smtClean="0"/>
              <a:pPr/>
              <a:t>‹#›</a:t>
            </a:fld>
            <a:endParaRPr lang="en-US"/>
          </a:p>
        </p:txBody>
      </p:sp>
    </p:spTree>
    <p:extLst>
      <p:ext uri="{BB962C8B-B14F-4D97-AF65-F5344CB8AC3E}">
        <p14:creationId xmlns:p14="http://schemas.microsoft.com/office/powerpoint/2010/main" val="32414049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5CBB425-4888-41BE-BF91-9BDE4F96892D}" type="slidenum">
              <a:rPr lang="en-US"/>
              <a:pPr/>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14174" y="6172200"/>
            <a:ext cx="753626" cy="685800"/>
          </a:xfrm>
          <a:prstGeom prst="rect">
            <a:avLst/>
          </a:prstGeom>
        </p:spPr>
      </p:pic>
    </p:spTree>
    <p:extLst>
      <p:ext uri="{BB962C8B-B14F-4D97-AF65-F5344CB8AC3E}">
        <p14:creationId xmlns:p14="http://schemas.microsoft.com/office/powerpoint/2010/main" val="11587368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173C74F-97B5-4900-AC42-6115D94FB5FC}" type="slidenum">
              <a:rPr lang="en-US"/>
              <a:pPr/>
              <a:t>‹#›</a:t>
            </a:fld>
            <a:endParaRPr lang="en-US"/>
          </a:p>
        </p:txBody>
      </p:sp>
    </p:spTree>
    <p:extLst>
      <p:ext uri="{BB962C8B-B14F-4D97-AF65-F5344CB8AC3E}">
        <p14:creationId xmlns:p14="http://schemas.microsoft.com/office/powerpoint/2010/main" val="1460810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86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676400"/>
            <a:ext cx="3886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B3F9987-7E55-4E00-B44D-F727C05CED21}" type="slidenum">
              <a:rPr lang="en-US"/>
              <a:pPr/>
              <a:t>‹#›</a:t>
            </a:fld>
            <a:endParaRPr lang="en-US"/>
          </a:p>
        </p:txBody>
      </p:sp>
    </p:spTree>
    <p:extLst>
      <p:ext uri="{BB962C8B-B14F-4D97-AF65-F5344CB8AC3E}">
        <p14:creationId xmlns:p14="http://schemas.microsoft.com/office/powerpoint/2010/main" val="2756340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29956EF-D547-402A-8218-914CE0461EB2}" type="slidenum">
              <a:rPr lang="en-US"/>
              <a:pPr/>
              <a:t>‹#›</a:t>
            </a:fld>
            <a:endParaRPr lang="en-US"/>
          </a:p>
        </p:txBody>
      </p:sp>
    </p:spTree>
    <p:extLst>
      <p:ext uri="{BB962C8B-B14F-4D97-AF65-F5344CB8AC3E}">
        <p14:creationId xmlns:p14="http://schemas.microsoft.com/office/powerpoint/2010/main" val="2234382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AB04CCD-B825-4DE8-B7FD-3B379DA715B7}" type="slidenum">
              <a:rPr lang="en-US"/>
              <a:pPr/>
              <a:t>‹#›</a:t>
            </a:fld>
            <a:endParaRPr lang="en-US"/>
          </a:p>
        </p:txBody>
      </p:sp>
    </p:spTree>
    <p:extLst>
      <p:ext uri="{BB962C8B-B14F-4D97-AF65-F5344CB8AC3E}">
        <p14:creationId xmlns:p14="http://schemas.microsoft.com/office/powerpoint/2010/main" val="3265360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7308157-F74E-47D1-93ED-ADD2B4FE4BD1}" type="slidenum">
              <a:rPr lang="en-US"/>
              <a:pPr/>
              <a:t>‹#›</a:t>
            </a:fld>
            <a:endParaRPr lang="en-US"/>
          </a:p>
        </p:txBody>
      </p:sp>
    </p:spTree>
    <p:extLst>
      <p:ext uri="{BB962C8B-B14F-4D97-AF65-F5344CB8AC3E}">
        <p14:creationId xmlns:p14="http://schemas.microsoft.com/office/powerpoint/2010/main" val="1113469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457DCC0-BA26-4A2F-B79A-1B1D0F4168FC}" type="slidenum">
              <a:rPr lang="en-US"/>
              <a:pPr/>
              <a:t>‹#›</a:t>
            </a:fld>
            <a:endParaRPr lang="en-US"/>
          </a:p>
        </p:txBody>
      </p:sp>
    </p:spTree>
    <p:extLst>
      <p:ext uri="{BB962C8B-B14F-4D97-AF65-F5344CB8AC3E}">
        <p14:creationId xmlns:p14="http://schemas.microsoft.com/office/powerpoint/2010/main" val="1779616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bwMode="auto">
          <a:xfrm>
            <a:off x="685800" y="762000"/>
            <a:ext cx="7924800"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269" name="Rectangle 5"/>
          <p:cNvSpPr>
            <a:spLocks noGrp="1" noChangeArrowheads="1"/>
          </p:cNvSpPr>
          <p:nvPr>
            <p:ph type="body" idx="1"/>
          </p:nvPr>
        </p:nvSpPr>
        <p:spPr bwMode="auto">
          <a:xfrm>
            <a:off x="685800" y="1676400"/>
            <a:ext cx="7924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70" name="Rectangle 6"/>
          <p:cNvSpPr>
            <a:spLocks noGrp="1" noChangeArrowheads="1"/>
          </p:cNvSpPr>
          <p:nvPr>
            <p:ph type="dt" sz="half" idx="2"/>
          </p:nvPr>
        </p:nvSpPr>
        <p:spPr bwMode="auto">
          <a:xfrm>
            <a:off x="685800" y="6248400"/>
            <a:ext cx="2165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000" b="1">
                <a:solidFill>
                  <a:srgbClr val="663300"/>
                </a:solidFill>
                <a:latin typeface="Century Gothic" pitchFamily="34" charset="0"/>
              </a:defRPr>
            </a:lvl1pPr>
          </a:lstStyle>
          <a:p>
            <a:endParaRPr lang="en-US"/>
          </a:p>
        </p:txBody>
      </p:sp>
      <p:sp>
        <p:nvSpPr>
          <p:cNvPr id="11271" name="Rectangle 7"/>
          <p:cNvSpPr>
            <a:spLocks noGrp="1" noChangeArrowheads="1"/>
          </p:cNvSpPr>
          <p:nvPr>
            <p:ph type="ftr" sz="quarter" idx="3"/>
          </p:nvPr>
        </p:nvSpPr>
        <p:spPr bwMode="auto">
          <a:xfrm>
            <a:off x="3254375" y="6248400"/>
            <a:ext cx="304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000" b="1">
                <a:solidFill>
                  <a:srgbClr val="663300"/>
                </a:solidFill>
                <a:latin typeface="Century Gothic" pitchFamily="34" charset="0"/>
              </a:defRPr>
            </a:lvl1pPr>
          </a:lstStyle>
          <a:p>
            <a:endParaRPr lang="en-US"/>
          </a:p>
        </p:txBody>
      </p:sp>
      <p:sp>
        <p:nvSpPr>
          <p:cNvPr id="11272" name="Rectangle 8"/>
          <p:cNvSpPr>
            <a:spLocks noGrp="1" noChangeArrowheads="1"/>
          </p:cNvSpPr>
          <p:nvPr>
            <p:ph type="sldNum" sz="quarter" idx="4"/>
          </p:nvPr>
        </p:nvSpPr>
        <p:spPr bwMode="auto">
          <a:xfrm>
            <a:off x="67056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000" b="1">
                <a:solidFill>
                  <a:srgbClr val="663300"/>
                </a:solidFill>
                <a:latin typeface="Century Gothic" pitchFamily="34" charset="0"/>
              </a:defRPr>
            </a:lvl1pPr>
          </a:lstStyle>
          <a:p>
            <a:fld id="{5D4E2182-C4C9-4A37-B5CC-DD37CBCA98F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63"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timing>
    <p:tnLst>
      <p:par>
        <p:cTn id="1" dur="indefinite" restart="never" nodeType="tmRoot"/>
      </p:par>
    </p:tnLst>
  </p:timing>
  <p:txStyles>
    <p:titleStyle>
      <a:lvl1pPr algn="l" rtl="0" eaLnBrk="1" fontAlgn="base" hangingPunct="1">
        <a:spcBef>
          <a:spcPct val="0"/>
        </a:spcBef>
        <a:spcAft>
          <a:spcPct val="0"/>
        </a:spcAft>
        <a:defRPr sz="3600" b="1">
          <a:solidFill>
            <a:srgbClr val="824100"/>
          </a:solidFill>
          <a:latin typeface="+mj-lt"/>
          <a:ea typeface="+mj-ea"/>
          <a:cs typeface="+mj-cs"/>
        </a:defRPr>
      </a:lvl1pPr>
      <a:lvl2pPr algn="l" rtl="0" eaLnBrk="1" fontAlgn="base" hangingPunct="1">
        <a:spcBef>
          <a:spcPct val="0"/>
        </a:spcBef>
        <a:spcAft>
          <a:spcPct val="0"/>
        </a:spcAft>
        <a:defRPr sz="3600" b="1">
          <a:solidFill>
            <a:srgbClr val="824100"/>
          </a:solidFill>
          <a:latin typeface="Garamond" pitchFamily="18" charset="0"/>
        </a:defRPr>
      </a:lvl2pPr>
      <a:lvl3pPr algn="l" rtl="0" eaLnBrk="1" fontAlgn="base" hangingPunct="1">
        <a:spcBef>
          <a:spcPct val="0"/>
        </a:spcBef>
        <a:spcAft>
          <a:spcPct val="0"/>
        </a:spcAft>
        <a:defRPr sz="3600" b="1">
          <a:solidFill>
            <a:srgbClr val="824100"/>
          </a:solidFill>
          <a:latin typeface="Garamond" pitchFamily="18" charset="0"/>
        </a:defRPr>
      </a:lvl3pPr>
      <a:lvl4pPr algn="l" rtl="0" eaLnBrk="1" fontAlgn="base" hangingPunct="1">
        <a:spcBef>
          <a:spcPct val="0"/>
        </a:spcBef>
        <a:spcAft>
          <a:spcPct val="0"/>
        </a:spcAft>
        <a:defRPr sz="3600" b="1">
          <a:solidFill>
            <a:srgbClr val="824100"/>
          </a:solidFill>
          <a:latin typeface="Garamond" pitchFamily="18" charset="0"/>
        </a:defRPr>
      </a:lvl4pPr>
      <a:lvl5pPr algn="l" rtl="0" eaLnBrk="1" fontAlgn="base" hangingPunct="1">
        <a:spcBef>
          <a:spcPct val="0"/>
        </a:spcBef>
        <a:spcAft>
          <a:spcPct val="0"/>
        </a:spcAft>
        <a:defRPr sz="3600" b="1">
          <a:solidFill>
            <a:srgbClr val="824100"/>
          </a:solidFill>
          <a:latin typeface="Garamond" pitchFamily="18" charset="0"/>
        </a:defRPr>
      </a:lvl5pPr>
      <a:lvl6pPr marL="457200" algn="l" rtl="0" eaLnBrk="1" fontAlgn="base" hangingPunct="1">
        <a:spcBef>
          <a:spcPct val="0"/>
        </a:spcBef>
        <a:spcAft>
          <a:spcPct val="0"/>
        </a:spcAft>
        <a:defRPr sz="3600" b="1">
          <a:solidFill>
            <a:srgbClr val="824100"/>
          </a:solidFill>
          <a:latin typeface="Garamond" pitchFamily="18" charset="0"/>
        </a:defRPr>
      </a:lvl6pPr>
      <a:lvl7pPr marL="914400" algn="l" rtl="0" eaLnBrk="1" fontAlgn="base" hangingPunct="1">
        <a:spcBef>
          <a:spcPct val="0"/>
        </a:spcBef>
        <a:spcAft>
          <a:spcPct val="0"/>
        </a:spcAft>
        <a:defRPr sz="3600" b="1">
          <a:solidFill>
            <a:srgbClr val="824100"/>
          </a:solidFill>
          <a:latin typeface="Garamond" pitchFamily="18" charset="0"/>
        </a:defRPr>
      </a:lvl7pPr>
      <a:lvl8pPr marL="1371600" algn="l" rtl="0" eaLnBrk="1" fontAlgn="base" hangingPunct="1">
        <a:spcBef>
          <a:spcPct val="0"/>
        </a:spcBef>
        <a:spcAft>
          <a:spcPct val="0"/>
        </a:spcAft>
        <a:defRPr sz="3600" b="1">
          <a:solidFill>
            <a:srgbClr val="824100"/>
          </a:solidFill>
          <a:latin typeface="Garamond" pitchFamily="18" charset="0"/>
        </a:defRPr>
      </a:lvl8pPr>
      <a:lvl9pPr marL="1828800" algn="l" rtl="0" eaLnBrk="1" fontAlgn="base" hangingPunct="1">
        <a:spcBef>
          <a:spcPct val="0"/>
        </a:spcBef>
        <a:spcAft>
          <a:spcPct val="0"/>
        </a:spcAft>
        <a:defRPr sz="3600" b="1">
          <a:solidFill>
            <a:srgbClr val="824100"/>
          </a:solidFill>
          <a:latin typeface="Garamond" pitchFamily="18" charset="0"/>
        </a:defRPr>
      </a:lvl9pPr>
    </p:titleStyle>
    <p:bodyStyle>
      <a:lvl1pPr marL="447675" indent="-447675" algn="l" rtl="0" eaLnBrk="1" fontAlgn="base" hangingPunct="1">
        <a:spcBef>
          <a:spcPct val="60000"/>
        </a:spcBef>
        <a:spcAft>
          <a:spcPct val="0"/>
        </a:spcAft>
        <a:buClr>
          <a:srgbClr val="663300"/>
        </a:buClr>
        <a:buChar char="•"/>
        <a:defRPr sz="2000">
          <a:solidFill>
            <a:srgbClr val="824100"/>
          </a:solidFill>
          <a:latin typeface="+mn-lt"/>
          <a:ea typeface="+mn-ea"/>
          <a:cs typeface="+mn-cs"/>
        </a:defRPr>
      </a:lvl1pPr>
      <a:lvl2pPr marL="889000" indent="-439738" algn="l" rtl="0" eaLnBrk="1" fontAlgn="base" hangingPunct="1">
        <a:spcBef>
          <a:spcPct val="20000"/>
        </a:spcBef>
        <a:spcAft>
          <a:spcPct val="0"/>
        </a:spcAft>
        <a:buClr>
          <a:srgbClr val="663300"/>
        </a:buClr>
        <a:buChar char="•"/>
        <a:defRPr>
          <a:solidFill>
            <a:srgbClr val="824100"/>
          </a:solidFill>
          <a:latin typeface="+mn-lt"/>
        </a:defRPr>
      </a:lvl2pPr>
      <a:lvl3pPr marL="1293813" indent="-403225" algn="l" rtl="0" eaLnBrk="1" fontAlgn="base" hangingPunct="1">
        <a:spcBef>
          <a:spcPct val="20000"/>
        </a:spcBef>
        <a:spcAft>
          <a:spcPct val="0"/>
        </a:spcAft>
        <a:buClr>
          <a:srgbClr val="663300"/>
        </a:buClr>
        <a:buChar char="•"/>
        <a:defRPr sz="1600">
          <a:solidFill>
            <a:srgbClr val="824100"/>
          </a:solidFill>
          <a:latin typeface="+mn-lt"/>
        </a:defRPr>
      </a:lvl3pPr>
      <a:lvl4pPr marL="1681163" indent="-385763" algn="l" rtl="0" eaLnBrk="1" fontAlgn="base" hangingPunct="1">
        <a:spcBef>
          <a:spcPct val="20000"/>
        </a:spcBef>
        <a:spcAft>
          <a:spcPct val="0"/>
        </a:spcAft>
        <a:buClr>
          <a:srgbClr val="663300"/>
        </a:buClr>
        <a:buChar char="•"/>
        <a:defRPr sz="1400">
          <a:solidFill>
            <a:srgbClr val="824100"/>
          </a:solidFill>
          <a:latin typeface="+mn-lt"/>
        </a:defRPr>
      </a:lvl4pPr>
      <a:lvl5pPr marL="2070100" indent="-387350" algn="l" rtl="0" eaLnBrk="1" fontAlgn="base" hangingPunct="1">
        <a:spcBef>
          <a:spcPct val="20000"/>
        </a:spcBef>
        <a:spcAft>
          <a:spcPct val="0"/>
        </a:spcAft>
        <a:buClr>
          <a:srgbClr val="663300"/>
        </a:buClr>
        <a:buChar char="•"/>
        <a:defRPr sz="1400">
          <a:solidFill>
            <a:srgbClr val="824100"/>
          </a:solidFill>
          <a:latin typeface="+mn-lt"/>
        </a:defRPr>
      </a:lvl5pPr>
      <a:lvl6pPr marL="2527300" indent="-387350" algn="l" rtl="0" eaLnBrk="1" fontAlgn="base" hangingPunct="1">
        <a:spcBef>
          <a:spcPct val="20000"/>
        </a:spcBef>
        <a:spcAft>
          <a:spcPct val="0"/>
        </a:spcAft>
        <a:buClr>
          <a:srgbClr val="663300"/>
        </a:buClr>
        <a:buChar char="•"/>
        <a:defRPr sz="1400">
          <a:solidFill>
            <a:srgbClr val="824100"/>
          </a:solidFill>
          <a:latin typeface="+mn-lt"/>
        </a:defRPr>
      </a:lvl6pPr>
      <a:lvl7pPr marL="2984500" indent="-387350" algn="l" rtl="0" eaLnBrk="1" fontAlgn="base" hangingPunct="1">
        <a:spcBef>
          <a:spcPct val="20000"/>
        </a:spcBef>
        <a:spcAft>
          <a:spcPct val="0"/>
        </a:spcAft>
        <a:buClr>
          <a:srgbClr val="663300"/>
        </a:buClr>
        <a:buChar char="•"/>
        <a:defRPr sz="1400">
          <a:solidFill>
            <a:srgbClr val="824100"/>
          </a:solidFill>
          <a:latin typeface="+mn-lt"/>
        </a:defRPr>
      </a:lvl7pPr>
      <a:lvl8pPr marL="3441700" indent="-387350" algn="l" rtl="0" eaLnBrk="1" fontAlgn="base" hangingPunct="1">
        <a:spcBef>
          <a:spcPct val="20000"/>
        </a:spcBef>
        <a:spcAft>
          <a:spcPct val="0"/>
        </a:spcAft>
        <a:buClr>
          <a:srgbClr val="663300"/>
        </a:buClr>
        <a:buChar char="•"/>
        <a:defRPr sz="1400">
          <a:solidFill>
            <a:srgbClr val="824100"/>
          </a:solidFill>
          <a:latin typeface="+mn-lt"/>
        </a:defRPr>
      </a:lvl8pPr>
      <a:lvl9pPr marL="3898900" indent="-387350" algn="l" rtl="0" eaLnBrk="1" fontAlgn="base" hangingPunct="1">
        <a:spcBef>
          <a:spcPct val="20000"/>
        </a:spcBef>
        <a:spcAft>
          <a:spcPct val="0"/>
        </a:spcAft>
        <a:buClr>
          <a:srgbClr val="663300"/>
        </a:buClr>
        <a:buChar char="•"/>
        <a:defRPr sz="1400">
          <a:solidFill>
            <a:srgbClr val="8241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ctrTitle"/>
          </p:nvPr>
        </p:nvSpPr>
        <p:spPr/>
        <p:txBody>
          <a:bodyPr/>
          <a:lstStyle/>
          <a:p>
            <a:r>
              <a:rPr lang="en-US" dirty="0" smtClean="0"/>
              <a:t>Test of Orthographic Competence</a:t>
            </a:r>
            <a:br>
              <a:rPr lang="en-US" dirty="0" smtClean="0"/>
            </a:br>
            <a:r>
              <a:rPr lang="en-US" dirty="0" smtClean="0"/>
              <a:t>TOC</a:t>
            </a:r>
            <a:endParaRPr lang="en-US" dirty="0"/>
          </a:p>
        </p:txBody>
      </p:sp>
      <p:sp>
        <p:nvSpPr>
          <p:cNvPr id="23558" name="Rectangle 6"/>
          <p:cNvSpPr>
            <a:spLocks noGrp="1" noChangeArrowheads="1"/>
          </p:cNvSpPr>
          <p:nvPr>
            <p:ph type="subTitle" idx="1"/>
          </p:nvPr>
        </p:nvSpPr>
        <p:spPr/>
        <p:txBody>
          <a:bodyPr/>
          <a:lstStyle/>
          <a:p>
            <a:r>
              <a:rPr lang="en-US" dirty="0" smtClean="0"/>
              <a:t>Region 3 ESC</a:t>
            </a:r>
          </a:p>
          <a:p>
            <a:r>
              <a:rPr lang="en-US" dirty="0" smtClean="0"/>
              <a:t>Summer 2012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Subtests (cont.)</a:t>
            </a:r>
            <a:endParaRPr lang="en-US" dirty="0"/>
          </a:p>
        </p:txBody>
      </p:sp>
      <p:sp>
        <p:nvSpPr>
          <p:cNvPr id="3" name="Content Placeholder 2"/>
          <p:cNvSpPr>
            <a:spLocks noGrp="1"/>
          </p:cNvSpPr>
          <p:nvPr>
            <p:ph idx="1"/>
          </p:nvPr>
        </p:nvSpPr>
        <p:spPr/>
        <p:txBody>
          <a:bodyPr/>
          <a:lstStyle/>
          <a:p>
            <a:r>
              <a:rPr lang="en-US" dirty="0" smtClean="0"/>
              <a:t>Letter Choice – the student is shown rows of words that have one of four letters missing (p, d, b or q), the student is given 2 minutes to write in the correct letters</a:t>
            </a:r>
          </a:p>
          <a:p>
            <a:r>
              <a:rPr lang="en-US" dirty="0" smtClean="0"/>
              <a:t>Word Scramble – student tis shown sets of scrambled letters that can be rearranged to spell real words and the student has three minutes to reorder as many groups of letters into words as possible</a:t>
            </a:r>
          </a:p>
          <a:p>
            <a:r>
              <a:rPr lang="en-US" dirty="0" smtClean="0"/>
              <a:t>Sight Spelling – the examiner says a word while the student looks at part of the word with one or more of the letters missing, the student is asked to fill in the missing letter or letters to complete the word</a:t>
            </a:r>
          </a:p>
          <a:p>
            <a:r>
              <a:rPr lang="en-US" dirty="0" smtClean="0"/>
              <a:t>Word Choice – the examiner says a word while the student looks at three possible phonically regular spelling choices and the student circles the correct spelling of the word in each row</a:t>
            </a:r>
            <a:endParaRPr lang="en-US" dirty="0"/>
          </a:p>
        </p:txBody>
      </p:sp>
    </p:spTree>
    <p:extLst>
      <p:ext uri="{BB962C8B-B14F-4D97-AF65-F5344CB8AC3E}">
        <p14:creationId xmlns:p14="http://schemas.microsoft.com/office/powerpoint/2010/main" val="1764160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Composites</a:t>
            </a:r>
            <a:endParaRPr lang="en-US" dirty="0"/>
          </a:p>
        </p:txBody>
      </p:sp>
      <p:sp>
        <p:nvSpPr>
          <p:cNvPr id="3" name="Content Placeholder 2"/>
          <p:cNvSpPr>
            <a:spLocks noGrp="1"/>
          </p:cNvSpPr>
          <p:nvPr>
            <p:ph idx="1"/>
          </p:nvPr>
        </p:nvSpPr>
        <p:spPr/>
        <p:txBody>
          <a:bodyPr/>
          <a:lstStyle/>
          <a:p>
            <a:r>
              <a:rPr lang="en-US" sz="3200" dirty="0" smtClean="0"/>
              <a:t>The scores of the subtests on each version are combined to form an overall composite called Orthographic Ability.</a:t>
            </a:r>
            <a:endParaRPr lang="en-US" sz="3200" dirty="0"/>
          </a:p>
        </p:txBody>
      </p:sp>
    </p:spTree>
    <p:extLst>
      <p:ext uri="{BB962C8B-B14F-4D97-AF65-F5344CB8AC3E}">
        <p14:creationId xmlns:p14="http://schemas.microsoft.com/office/powerpoint/2010/main" val="3935223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Ceilings</a:t>
            </a:r>
            <a:endParaRPr lang="en-US" dirty="0"/>
          </a:p>
        </p:txBody>
      </p:sp>
      <p:sp>
        <p:nvSpPr>
          <p:cNvPr id="3" name="Content Placeholder 2"/>
          <p:cNvSpPr>
            <a:spLocks noGrp="1"/>
          </p:cNvSpPr>
          <p:nvPr>
            <p:ph idx="1"/>
          </p:nvPr>
        </p:nvSpPr>
        <p:spPr/>
        <p:txBody>
          <a:bodyPr/>
          <a:lstStyle/>
          <a:p>
            <a:r>
              <a:rPr lang="en-US" dirty="0" smtClean="0"/>
              <a:t>Ceilings are applied in all untimed subtests</a:t>
            </a:r>
          </a:p>
          <a:p>
            <a:r>
              <a:rPr lang="en-US" dirty="0" smtClean="0"/>
              <a:t>Ceiling for Signs &amp; Symbols, Punctuation Abbreviations and Sight Spelling subtests occur when a student misses three items in a row</a:t>
            </a:r>
          </a:p>
          <a:p>
            <a:r>
              <a:rPr lang="en-US" dirty="0" smtClean="0"/>
              <a:t>Ceiling for Homophone Choice and Word Choice occur when the student misses three of any five consecutive items.  The examiner must give at least the first five items on these subtests even if the student will obviously reach a ceiling at five.  (student has a possibility of receiving a raw score of 2)</a:t>
            </a:r>
            <a:endParaRPr lang="en-US" dirty="0"/>
          </a:p>
        </p:txBody>
      </p:sp>
    </p:spTree>
    <p:extLst>
      <p:ext uri="{BB962C8B-B14F-4D97-AF65-F5344CB8AC3E}">
        <p14:creationId xmlns:p14="http://schemas.microsoft.com/office/powerpoint/2010/main" val="2190369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Administration Notes</a:t>
            </a:r>
            <a:endParaRPr lang="en-US" dirty="0"/>
          </a:p>
        </p:txBody>
      </p:sp>
      <p:sp>
        <p:nvSpPr>
          <p:cNvPr id="3" name="Content Placeholder 2"/>
          <p:cNvSpPr>
            <a:spLocks noGrp="1"/>
          </p:cNvSpPr>
          <p:nvPr>
            <p:ph idx="1"/>
          </p:nvPr>
        </p:nvSpPr>
        <p:spPr/>
        <p:txBody>
          <a:bodyPr/>
          <a:lstStyle/>
          <a:p>
            <a:r>
              <a:rPr lang="en-US" dirty="0" smtClean="0"/>
              <a:t>Use Examiner’s Manual for noting order of subtests and directions for each age group</a:t>
            </a:r>
          </a:p>
          <a:p>
            <a:r>
              <a:rPr lang="en-US" dirty="0" smtClean="0"/>
              <a:t>Have the correct student book for each age group</a:t>
            </a:r>
            <a:endParaRPr lang="en-US" dirty="0"/>
          </a:p>
        </p:txBody>
      </p:sp>
    </p:spTree>
    <p:extLst>
      <p:ext uri="{BB962C8B-B14F-4D97-AF65-F5344CB8AC3E}">
        <p14:creationId xmlns:p14="http://schemas.microsoft.com/office/powerpoint/2010/main" val="14144209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Signs and Symbols </a:t>
            </a:r>
            <a:endParaRPr lang="en-US" dirty="0"/>
          </a:p>
        </p:txBody>
      </p:sp>
      <p:sp>
        <p:nvSpPr>
          <p:cNvPr id="3" name="Content Placeholder 2"/>
          <p:cNvSpPr>
            <a:spLocks noGrp="1"/>
          </p:cNvSpPr>
          <p:nvPr>
            <p:ph idx="1"/>
          </p:nvPr>
        </p:nvSpPr>
        <p:spPr/>
        <p:txBody>
          <a:bodyPr/>
          <a:lstStyle/>
          <a:p>
            <a:r>
              <a:rPr lang="en-US" dirty="0" smtClean="0"/>
              <a:t>Subtest for Ages 6-7</a:t>
            </a:r>
          </a:p>
          <a:p>
            <a:r>
              <a:rPr lang="en-US" dirty="0" smtClean="0"/>
              <a:t>Untimed</a:t>
            </a:r>
          </a:p>
          <a:p>
            <a:r>
              <a:rPr lang="en-US" dirty="0" smtClean="0"/>
              <a:t>Need Picture Book</a:t>
            </a:r>
          </a:p>
          <a:p>
            <a:r>
              <a:rPr lang="en-US" dirty="0" smtClean="0"/>
              <a:t>Read directions on record form</a:t>
            </a:r>
          </a:p>
          <a:p>
            <a:r>
              <a:rPr lang="en-US" dirty="0" smtClean="0"/>
              <a:t>Ceiling- three misses in a row</a:t>
            </a:r>
          </a:p>
          <a:p>
            <a:r>
              <a:rPr lang="en-US" dirty="0" smtClean="0"/>
              <a:t>Scoring:  correct response = 1, incorrect response = 0</a:t>
            </a:r>
          </a:p>
          <a:p>
            <a:pPr marL="0" indent="0">
              <a:buNone/>
            </a:pPr>
            <a:endParaRPr lang="en-US" dirty="0"/>
          </a:p>
        </p:txBody>
      </p:sp>
    </p:spTree>
    <p:extLst>
      <p:ext uri="{BB962C8B-B14F-4D97-AF65-F5344CB8AC3E}">
        <p14:creationId xmlns:p14="http://schemas.microsoft.com/office/powerpoint/2010/main" val="29153991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Grapheme Matching</a:t>
            </a:r>
            <a:endParaRPr lang="en-US" dirty="0"/>
          </a:p>
        </p:txBody>
      </p:sp>
      <p:sp>
        <p:nvSpPr>
          <p:cNvPr id="3" name="Content Placeholder 2"/>
          <p:cNvSpPr>
            <a:spLocks noGrp="1"/>
          </p:cNvSpPr>
          <p:nvPr>
            <p:ph idx="1"/>
          </p:nvPr>
        </p:nvSpPr>
        <p:spPr/>
        <p:txBody>
          <a:bodyPr/>
          <a:lstStyle/>
          <a:p>
            <a:r>
              <a:rPr lang="en-US" dirty="0" smtClean="0"/>
              <a:t>Subtest for Ages 6-7</a:t>
            </a:r>
          </a:p>
          <a:p>
            <a:r>
              <a:rPr lang="en-US" dirty="0" smtClean="0"/>
              <a:t>Timed (2 minutes) – no ceiling</a:t>
            </a:r>
          </a:p>
          <a:p>
            <a:r>
              <a:rPr lang="en-US" dirty="0" smtClean="0"/>
              <a:t>Read directions from Examiner’s Manual</a:t>
            </a:r>
          </a:p>
          <a:p>
            <a:r>
              <a:rPr lang="en-US" dirty="0" smtClean="0"/>
              <a:t>Scoring:  correct response = 1, incorrect response = 0, complete scoring guide in Appendix C</a:t>
            </a:r>
          </a:p>
          <a:p>
            <a:pPr marL="0" indent="0">
              <a:buNone/>
            </a:pPr>
            <a:endParaRPr lang="en-US" dirty="0"/>
          </a:p>
        </p:txBody>
      </p:sp>
    </p:spTree>
    <p:extLst>
      <p:ext uri="{BB962C8B-B14F-4D97-AF65-F5344CB8AC3E}">
        <p14:creationId xmlns:p14="http://schemas.microsoft.com/office/powerpoint/2010/main" val="3945697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Homophone Choice</a:t>
            </a:r>
            <a:endParaRPr lang="en-US" dirty="0"/>
          </a:p>
        </p:txBody>
      </p:sp>
      <p:sp>
        <p:nvSpPr>
          <p:cNvPr id="3" name="Content Placeholder 2"/>
          <p:cNvSpPr>
            <a:spLocks noGrp="1"/>
          </p:cNvSpPr>
          <p:nvPr>
            <p:ph idx="1"/>
          </p:nvPr>
        </p:nvSpPr>
        <p:spPr/>
        <p:txBody>
          <a:bodyPr/>
          <a:lstStyle/>
          <a:p>
            <a:r>
              <a:rPr lang="en-US" dirty="0" smtClean="0"/>
              <a:t>Subtest for Ages 6-7, 8-12</a:t>
            </a:r>
          </a:p>
          <a:p>
            <a:r>
              <a:rPr lang="en-US" dirty="0" smtClean="0"/>
              <a:t>Untimed</a:t>
            </a:r>
          </a:p>
          <a:p>
            <a:r>
              <a:rPr lang="en-US" dirty="0" smtClean="0"/>
              <a:t>Read instructions from Examiner’s Manual</a:t>
            </a:r>
          </a:p>
          <a:p>
            <a:r>
              <a:rPr lang="en-US" dirty="0" smtClean="0"/>
              <a:t>Ceiling- student missed three out of five consecutive items</a:t>
            </a:r>
          </a:p>
          <a:p>
            <a:r>
              <a:rPr lang="en-US" dirty="0" smtClean="0"/>
              <a:t>Scoring:  correct response = 1, incorrect response = 0</a:t>
            </a:r>
          </a:p>
          <a:p>
            <a:pPr marL="0" indent="0">
              <a:buNone/>
            </a:pPr>
            <a:endParaRPr lang="en-US" dirty="0" smtClean="0"/>
          </a:p>
        </p:txBody>
      </p:sp>
    </p:spTree>
    <p:extLst>
      <p:ext uri="{BB962C8B-B14F-4D97-AF65-F5344CB8AC3E}">
        <p14:creationId xmlns:p14="http://schemas.microsoft.com/office/powerpoint/2010/main" val="2039141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Punctuation</a:t>
            </a:r>
            <a:endParaRPr lang="en-US" dirty="0"/>
          </a:p>
        </p:txBody>
      </p:sp>
      <p:sp>
        <p:nvSpPr>
          <p:cNvPr id="3" name="Content Placeholder 2"/>
          <p:cNvSpPr>
            <a:spLocks noGrp="1"/>
          </p:cNvSpPr>
          <p:nvPr>
            <p:ph idx="1"/>
          </p:nvPr>
        </p:nvSpPr>
        <p:spPr/>
        <p:txBody>
          <a:bodyPr/>
          <a:lstStyle/>
          <a:p>
            <a:r>
              <a:rPr lang="en-US" dirty="0" smtClean="0"/>
              <a:t>Subtest for Ages 6-7, 8-12, 13-17</a:t>
            </a:r>
          </a:p>
          <a:p>
            <a:r>
              <a:rPr lang="en-US" dirty="0" smtClean="0"/>
              <a:t>Untimed</a:t>
            </a:r>
          </a:p>
          <a:p>
            <a:r>
              <a:rPr lang="en-US" dirty="0" smtClean="0"/>
              <a:t>Read instructions from Examiner’s Manual</a:t>
            </a:r>
          </a:p>
          <a:p>
            <a:r>
              <a:rPr lang="en-US" dirty="0" smtClean="0"/>
              <a:t>Ceiling- three misses in a row</a:t>
            </a:r>
          </a:p>
          <a:p>
            <a:r>
              <a:rPr lang="en-US" dirty="0" smtClean="0"/>
              <a:t>Scoring:  correct response = 1, incorrect response = 0</a:t>
            </a:r>
          </a:p>
          <a:p>
            <a:pPr marL="0" indent="0">
              <a:buNone/>
            </a:pP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28837505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Abbreviations</a:t>
            </a:r>
            <a:endParaRPr lang="en-US" dirty="0"/>
          </a:p>
        </p:txBody>
      </p:sp>
      <p:sp>
        <p:nvSpPr>
          <p:cNvPr id="3" name="Content Placeholder 2"/>
          <p:cNvSpPr>
            <a:spLocks noGrp="1"/>
          </p:cNvSpPr>
          <p:nvPr>
            <p:ph idx="1"/>
          </p:nvPr>
        </p:nvSpPr>
        <p:spPr/>
        <p:txBody>
          <a:bodyPr/>
          <a:lstStyle/>
          <a:p>
            <a:r>
              <a:rPr lang="en-US" dirty="0" smtClean="0"/>
              <a:t>Subtest for Ages 8-12, 13-17</a:t>
            </a:r>
          </a:p>
          <a:p>
            <a:r>
              <a:rPr lang="en-US" dirty="0" smtClean="0"/>
              <a:t>Untimed</a:t>
            </a:r>
          </a:p>
          <a:p>
            <a:r>
              <a:rPr lang="en-US" dirty="0" smtClean="0"/>
              <a:t>Read instructions from Examiner’s Manual</a:t>
            </a:r>
          </a:p>
          <a:p>
            <a:r>
              <a:rPr lang="en-US" dirty="0" smtClean="0"/>
              <a:t>Ceiling occurs when student misses three items in a row</a:t>
            </a:r>
          </a:p>
          <a:p>
            <a:r>
              <a:rPr lang="en-US" dirty="0" smtClean="0"/>
              <a:t>Scoring:  correct response = 1, incorrect response = 0</a:t>
            </a:r>
          </a:p>
          <a:p>
            <a:pPr marL="0" indent="0">
              <a:buNone/>
            </a:pPr>
            <a:endParaRPr lang="en-US" dirty="0" smtClean="0"/>
          </a:p>
        </p:txBody>
      </p:sp>
    </p:spTree>
    <p:extLst>
      <p:ext uri="{BB962C8B-B14F-4D97-AF65-F5344CB8AC3E}">
        <p14:creationId xmlns:p14="http://schemas.microsoft.com/office/powerpoint/2010/main" val="33730042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Choice</a:t>
            </a:r>
            <a:endParaRPr lang="en-US" dirty="0"/>
          </a:p>
        </p:txBody>
      </p:sp>
      <p:sp>
        <p:nvSpPr>
          <p:cNvPr id="3" name="Content Placeholder 2"/>
          <p:cNvSpPr>
            <a:spLocks noGrp="1"/>
          </p:cNvSpPr>
          <p:nvPr>
            <p:ph idx="1"/>
          </p:nvPr>
        </p:nvSpPr>
        <p:spPr/>
        <p:txBody>
          <a:bodyPr/>
          <a:lstStyle/>
          <a:p>
            <a:r>
              <a:rPr lang="en-US" dirty="0" smtClean="0"/>
              <a:t>Subtest for Ages 8-12, 13-17</a:t>
            </a:r>
          </a:p>
          <a:p>
            <a:r>
              <a:rPr lang="en-US" dirty="0" smtClean="0"/>
              <a:t>Timed (2 minutes) – no ceiling</a:t>
            </a:r>
          </a:p>
          <a:p>
            <a:r>
              <a:rPr lang="en-US" dirty="0" smtClean="0"/>
              <a:t>Read directions from Examiner’s Manual</a:t>
            </a:r>
          </a:p>
          <a:p>
            <a:r>
              <a:rPr lang="en-US" dirty="0" smtClean="0"/>
              <a:t>Scoring:  correct response = 1, incorrect response = 0, see Appendix D for complete scoring key</a:t>
            </a:r>
            <a:endParaRPr lang="en-US" dirty="0"/>
          </a:p>
        </p:txBody>
      </p:sp>
    </p:spTree>
    <p:extLst>
      <p:ext uri="{BB962C8B-B14F-4D97-AF65-F5344CB8AC3E}">
        <p14:creationId xmlns:p14="http://schemas.microsoft.com/office/powerpoint/2010/main" val="1380702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Definition of Orthography</a:t>
            </a:r>
          </a:p>
          <a:p>
            <a:r>
              <a:rPr lang="en-US" dirty="0" smtClean="0"/>
              <a:t>Description, Components and Subtests of TOC</a:t>
            </a:r>
          </a:p>
          <a:p>
            <a:r>
              <a:rPr lang="en-US" dirty="0" smtClean="0"/>
              <a:t>Administration Guidelines</a:t>
            </a:r>
          </a:p>
          <a:p>
            <a:r>
              <a:rPr lang="en-US" dirty="0" smtClean="0"/>
              <a:t>Scoring</a:t>
            </a:r>
          </a:p>
          <a:p>
            <a:r>
              <a:rPr lang="en-US" dirty="0" smtClean="0"/>
              <a:t>Identification</a:t>
            </a:r>
          </a:p>
          <a:p>
            <a:r>
              <a:rPr lang="en-US" dirty="0" smtClean="0"/>
              <a:t>Practice</a:t>
            </a:r>
          </a:p>
          <a:p>
            <a:endParaRPr lang="en-US" dirty="0"/>
          </a:p>
        </p:txBody>
      </p:sp>
    </p:spTree>
    <p:extLst>
      <p:ext uri="{BB962C8B-B14F-4D97-AF65-F5344CB8AC3E}">
        <p14:creationId xmlns:p14="http://schemas.microsoft.com/office/powerpoint/2010/main" val="34632811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Scramble</a:t>
            </a:r>
            <a:endParaRPr lang="en-US" dirty="0"/>
          </a:p>
        </p:txBody>
      </p:sp>
      <p:sp>
        <p:nvSpPr>
          <p:cNvPr id="3" name="Content Placeholder 2"/>
          <p:cNvSpPr>
            <a:spLocks noGrp="1"/>
          </p:cNvSpPr>
          <p:nvPr>
            <p:ph idx="1"/>
          </p:nvPr>
        </p:nvSpPr>
        <p:spPr/>
        <p:txBody>
          <a:bodyPr/>
          <a:lstStyle/>
          <a:p>
            <a:r>
              <a:rPr lang="en-US" dirty="0" smtClean="0"/>
              <a:t>Subtest for Ages 8-12, 13-17</a:t>
            </a:r>
          </a:p>
          <a:p>
            <a:r>
              <a:rPr lang="en-US" dirty="0" smtClean="0"/>
              <a:t>Timed (3 minutes) – no ceiling</a:t>
            </a:r>
          </a:p>
          <a:p>
            <a:r>
              <a:rPr lang="en-US" dirty="0" smtClean="0"/>
              <a:t>Read directions from Examiner’s Manual</a:t>
            </a:r>
          </a:p>
          <a:p>
            <a:r>
              <a:rPr lang="en-US" dirty="0" smtClean="0"/>
              <a:t>Scoring:  correct response = 1, incorrect response = 0</a:t>
            </a:r>
            <a:endParaRPr lang="en-US" dirty="0"/>
          </a:p>
        </p:txBody>
      </p:sp>
    </p:spTree>
    <p:extLst>
      <p:ext uri="{BB962C8B-B14F-4D97-AF65-F5344CB8AC3E}">
        <p14:creationId xmlns:p14="http://schemas.microsoft.com/office/powerpoint/2010/main" val="1250278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Sight Spelling</a:t>
            </a:r>
            <a:endParaRPr lang="en-US" dirty="0"/>
          </a:p>
        </p:txBody>
      </p:sp>
      <p:sp>
        <p:nvSpPr>
          <p:cNvPr id="3" name="Content Placeholder 2"/>
          <p:cNvSpPr>
            <a:spLocks noGrp="1"/>
          </p:cNvSpPr>
          <p:nvPr>
            <p:ph idx="1"/>
          </p:nvPr>
        </p:nvSpPr>
        <p:spPr/>
        <p:txBody>
          <a:bodyPr/>
          <a:lstStyle/>
          <a:p>
            <a:r>
              <a:rPr lang="en-US" dirty="0" smtClean="0"/>
              <a:t>Subtest for Ages 8-12, 13-17</a:t>
            </a:r>
          </a:p>
          <a:p>
            <a:r>
              <a:rPr lang="en-US" dirty="0" smtClean="0"/>
              <a:t>Untimed</a:t>
            </a:r>
          </a:p>
          <a:p>
            <a:r>
              <a:rPr lang="en-US" dirty="0" smtClean="0"/>
              <a:t>Read instructions from Examiner’s Manual</a:t>
            </a:r>
          </a:p>
          <a:p>
            <a:r>
              <a:rPr lang="en-US" dirty="0" smtClean="0"/>
              <a:t>Ceiling occurs when student misses three items in a row</a:t>
            </a:r>
          </a:p>
          <a:p>
            <a:r>
              <a:rPr lang="en-US" dirty="0" smtClean="0"/>
              <a:t>Scoring:  correct response = 1, incorrect response = 0</a:t>
            </a:r>
          </a:p>
          <a:p>
            <a:endParaRPr lang="en-US" dirty="0"/>
          </a:p>
        </p:txBody>
      </p:sp>
    </p:spTree>
    <p:extLst>
      <p:ext uri="{BB962C8B-B14F-4D97-AF65-F5344CB8AC3E}">
        <p14:creationId xmlns:p14="http://schemas.microsoft.com/office/powerpoint/2010/main" val="29083795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Word Choice</a:t>
            </a:r>
            <a:endParaRPr lang="en-US" dirty="0"/>
          </a:p>
        </p:txBody>
      </p:sp>
      <p:sp>
        <p:nvSpPr>
          <p:cNvPr id="3" name="Content Placeholder 2"/>
          <p:cNvSpPr>
            <a:spLocks noGrp="1"/>
          </p:cNvSpPr>
          <p:nvPr>
            <p:ph idx="1"/>
          </p:nvPr>
        </p:nvSpPr>
        <p:spPr/>
        <p:txBody>
          <a:bodyPr/>
          <a:lstStyle/>
          <a:p>
            <a:r>
              <a:rPr lang="en-US" dirty="0" smtClean="0"/>
              <a:t>Subtest for Ages 13-17</a:t>
            </a:r>
          </a:p>
          <a:p>
            <a:r>
              <a:rPr lang="en-US" dirty="0" smtClean="0"/>
              <a:t>Untimed</a:t>
            </a:r>
          </a:p>
          <a:p>
            <a:r>
              <a:rPr lang="en-US" dirty="0" smtClean="0"/>
              <a:t>Read instructions from Examiner’s Manual</a:t>
            </a:r>
          </a:p>
          <a:p>
            <a:r>
              <a:rPr lang="en-US" dirty="0" smtClean="0"/>
              <a:t>Ceiling occurs when student misses three of five consecutive items</a:t>
            </a:r>
          </a:p>
          <a:p>
            <a:r>
              <a:rPr lang="en-US" dirty="0" smtClean="0"/>
              <a:t>Scoring:  correct response = 1, incorrect response = 0</a:t>
            </a:r>
          </a:p>
          <a:p>
            <a:pPr marL="0" indent="0">
              <a:buNone/>
            </a:pPr>
            <a:endParaRPr lang="en-US" dirty="0"/>
          </a:p>
        </p:txBody>
      </p:sp>
    </p:spTree>
    <p:extLst>
      <p:ext uri="{BB962C8B-B14F-4D97-AF65-F5344CB8AC3E}">
        <p14:creationId xmlns:p14="http://schemas.microsoft.com/office/powerpoint/2010/main" val="6143537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879475"/>
          </a:xfrm>
        </p:spPr>
        <p:txBody>
          <a:bodyPr/>
          <a:lstStyle/>
          <a:p>
            <a:r>
              <a:rPr lang="en-US" sz="3200" dirty="0" smtClean="0"/>
              <a:t>Recording and Interpreting TOC Results</a:t>
            </a:r>
            <a:endParaRPr lang="en-US" sz="3200" dirty="0"/>
          </a:p>
        </p:txBody>
      </p:sp>
      <p:sp>
        <p:nvSpPr>
          <p:cNvPr id="3" name="Content Placeholder 2"/>
          <p:cNvSpPr>
            <a:spLocks noGrp="1"/>
          </p:cNvSpPr>
          <p:nvPr>
            <p:ph idx="1"/>
          </p:nvPr>
        </p:nvSpPr>
        <p:spPr/>
        <p:txBody>
          <a:bodyPr/>
          <a:lstStyle/>
          <a:p>
            <a:r>
              <a:rPr lang="en-US" dirty="0" smtClean="0"/>
              <a:t>The Examiner Record form (for ages 6-7) and the Student Response Booklets (for ages 8-12 and 13-17) have five sections:</a:t>
            </a:r>
          </a:p>
          <a:p>
            <a:pPr>
              <a:buFont typeface="Wingdings" pitchFamily="2" charset="2"/>
              <a:buChar char="Ø"/>
            </a:pPr>
            <a:r>
              <a:rPr lang="en-US" dirty="0"/>
              <a:t>	</a:t>
            </a:r>
            <a:r>
              <a:rPr lang="en-US" dirty="0" smtClean="0"/>
              <a:t>Identifying Information</a:t>
            </a:r>
          </a:p>
          <a:p>
            <a:pPr>
              <a:buFont typeface="Wingdings" pitchFamily="2" charset="2"/>
              <a:buChar char="Ø"/>
            </a:pPr>
            <a:r>
              <a:rPr lang="en-US" dirty="0"/>
              <a:t>	</a:t>
            </a:r>
            <a:r>
              <a:rPr lang="en-US" dirty="0" smtClean="0"/>
              <a:t>Subtest Performance</a:t>
            </a:r>
          </a:p>
          <a:p>
            <a:pPr>
              <a:buFont typeface="Wingdings" pitchFamily="2" charset="2"/>
              <a:buChar char="Ø"/>
            </a:pPr>
            <a:r>
              <a:rPr lang="en-US" dirty="0"/>
              <a:t>	</a:t>
            </a:r>
            <a:r>
              <a:rPr lang="en-US" dirty="0" smtClean="0"/>
              <a:t>Composite Performance</a:t>
            </a:r>
          </a:p>
          <a:p>
            <a:pPr>
              <a:buFont typeface="Wingdings" pitchFamily="2" charset="2"/>
              <a:buChar char="Ø"/>
            </a:pPr>
            <a:r>
              <a:rPr lang="en-US" dirty="0"/>
              <a:t>	</a:t>
            </a:r>
            <a:r>
              <a:rPr lang="en-US" dirty="0" smtClean="0"/>
              <a:t>Descriptive Terms</a:t>
            </a:r>
          </a:p>
          <a:p>
            <a:pPr>
              <a:buFont typeface="Wingdings" pitchFamily="2" charset="2"/>
              <a:buChar char="Ø"/>
            </a:pPr>
            <a:r>
              <a:rPr lang="en-US" dirty="0"/>
              <a:t>	</a:t>
            </a:r>
            <a:r>
              <a:rPr lang="en-US" dirty="0" smtClean="0"/>
              <a:t>Record of Item and Subtest Performance</a:t>
            </a:r>
            <a:endParaRPr lang="en-US" dirty="0"/>
          </a:p>
        </p:txBody>
      </p:sp>
    </p:spTree>
    <p:extLst>
      <p:ext uri="{BB962C8B-B14F-4D97-AF65-F5344CB8AC3E}">
        <p14:creationId xmlns:p14="http://schemas.microsoft.com/office/powerpoint/2010/main" val="39492360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1:  Identifying Information</a:t>
            </a:r>
            <a:endParaRPr lang="en-US" dirty="0"/>
          </a:p>
        </p:txBody>
      </p:sp>
      <p:sp>
        <p:nvSpPr>
          <p:cNvPr id="3" name="Content Placeholder 2"/>
          <p:cNvSpPr>
            <a:spLocks noGrp="1"/>
          </p:cNvSpPr>
          <p:nvPr>
            <p:ph idx="1"/>
          </p:nvPr>
        </p:nvSpPr>
        <p:spPr/>
        <p:txBody>
          <a:bodyPr/>
          <a:lstStyle/>
          <a:p>
            <a:r>
              <a:rPr lang="en-US" sz="3200" dirty="0" smtClean="0"/>
              <a:t>Name, gender, age, school, grade, examiner</a:t>
            </a:r>
          </a:p>
          <a:p>
            <a:r>
              <a:rPr lang="en-US" sz="3200" dirty="0" smtClean="0"/>
              <a:t>Complete date tested and date of birth—calculate age—do not round age upwards</a:t>
            </a:r>
            <a:endParaRPr lang="en-US" sz="3200" dirty="0"/>
          </a:p>
        </p:txBody>
      </p:sp>
    </p:spTree>
    <p:extLst>
      <p:ext uri="{BB962C8B-B14F-4D97-AF65-F5344CB8AC3E}">
        <p14:creationId xmlns:p14="http://schemas.microsoft.com/office/powerpoint/2010/main" val="34757311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2:  Subtest Performance</a:t>
            </a:r>
            <a:endParaRPr lang="en-US" dirty="0"/>
          </a:p>
        </p:txBody>
      </p:sp>
      <p:sp>
        <p:nvSpPr>
          <p:cNvPr id="3" name="Content Placeholder 2"/>
          <p:cNvSpPr>
            <a:spLocks noGrp="1"/>
          </p:cNvSpPr>
          <p:nvPr>
            <p:ph idx="1"/>
          </p:nvPr>
        </p:nvSpPr>
        <p:spPr/>
        <p:txBody>
          <a:bodyPr/>
          <a:lstStyle/>
          <a:p>
            <a:r>
              <a:rPr lang="en-US" sz="2800" dirty="0" smtClean="0"/>
              <a:t>Record the student’s raw score, percentile rank, scaled scores and descriptive terms</a:t>
            </a:r>
          </a:p>
          <a:p>
            <a:r>
              <a:rPr lang="en-US" sz="2800" dirty="0" smtClean="0"/>
              <a:t>Raw scores are converted to scaled scores and percentile ranks using Appendix A</a:t>
            </a:r>
          </a:p>
          <a:p>
            <a:r>
              <a:rPr lang="en-US" sz="2800" dirty="0" smtClean="0"/>
              <a:t>Descriptive terms are located in Section 4 of the Examiner Record form</a:t>
            </a:r>
          </a:p>
          <a:p>
            <a:pPr marL="0" indent="0">
              <a:buNone/>
            </a:pPr>
            <a:endParaRPr lang="en-US" dirty="0"/>
          </a:p>
        </p:txBody>
      </p:sp>
    </p:spTree>
    <p:extLst>
      <p:ext uri="{BB962C8B-B14F-4D97-AF65-F5344CB8AC3E}">
        <p14:creationId xmlns:p14="http://schemas.microsoft.com/office/powerpoint/2010/main" val="25012350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3:  Composite Performance</a:t>
            </a:r>
            <a:endParaRPr lang="en-US" dirty="0"/>
          </a:p>
        </p:txBody>
      </p:sp>
      <p:sp>
        <p:nvSpPr>
          <p:cNvPr id="3" name="Content Placeholder 2"/>
          <p:cNvSpPr>
            <a:spLocks noGrp="1"/>
          </p:cNvSpPr>
          <p:nvPr>
            <p:ph idx="1"/>
          </p:nvPr>
        </p:nvSpPr>
        <p:spPr/>
        <p:txBody>
          <a:bodyPr/>
          <a:lstStyle/>
          <a:p>
            <a:r>
              <a:rPr lang="en-US" sz="3200" dirty="0" smtClean="0"/>
              <a:t>Subtest scaled scores from Section 2 are recorded in the spaces indicated in Section 3.  Sum of these scores yields yield an Index score  Orthographic Ability Score found in Appendix B.</a:t>
            </a:r>
            <a:endParaRPr lang="en-US" sz="3200" dirty="0"/>
          </a:p>
        </p:txBody>
      </p:sp>
    </p:spTree>
    <p:extLst>
      <p:ext uri="{BB962C8B-B14F-4D97-AF65-F5344CB8AC3E}">
        <p14:creationId xmlns:p14="http://schemas.microsoft.com/office/powerpoint/2010/main" val="6358200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4</a:t>
            </a:r>
            <a:endParaRPr lang="en-US" dirty="0"/>
          </a:p>
        </p:txBody>
      </p:sp>
      <p:sp>
        <p:nvSpPr>
          <p:cNvPr id="3" name="Content Placeholder 2"/>
          <p:cNvSpPr>
            <a:spLocks noGrp="1"/>
          </p:cNvSpPr>
          <p:nvPr>
            <p:ph idx="1"/>
          </p:nvPr>
        </p:nvSpPr>
        <p:spPr/>
        <p:txBody>
          <a:bodyPr/>
          <a:lstStyle/>
          <a:p>
            <a:r>
              <a:rPr lang="en-US" sz="3200" dirty="0" smtClean="0"/>
              <a:t>Descriptive terms that correspond to scaled scores and index scores.  Terms range from Very Superior to Very Poor.</a:t>
            </a:r>
            <a:endParaRPr lang="en-US" sz="3200" dirty="0"/>
          </a:p>
        </p:txBody>
      </p:sp>
    </p:spTree>
    <p:extLst>
      <p:ext uri="{BB962C8B-B14F-4D97-AF65-F5344CB8AC3E}">
        <p14:creationId xmlns:p14="http://schemas.microsoft.com/office/powerpoint/2010/main" val="38704454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5</a:t>
            </a:r>
            <a:endParaRPr lang="en-US" dirty="0"/>
          </a:p>
        </p:txBody>
      </p:sp>
      <p:sp>
        <p:nvSpPr>
          <p:cNvPr id="3" name="Content Placeholder 2"/>
          <p:cNvSpPr>
            <a:spLocks noGrp="1"/>
          </p:cNvSpPr>
          <p:nvPr>
            <p:ph idx="1"/>
          </p:nvPr>
        </p:nvSpPr>
        <p:spPr/>
        <p:txBody>
          <a:bodyPr/>
          <a:lstStyle/>
          <a:p>
            <a:r>
              <a:rPr lang="en-US" sz="2800" dirty="0" smtClean="0"/>
              <a:t>Spaces for student responses and examiners’ scoring.</a:t>
            </a:r>
            <a:endParaRPr lang="en-US" sz="2800" dirty="0"/>
          </a:p>
        </p:txBody>
      </p:sp>
    </p:spTree>
    <p:extLst>
      <p:ext uri="{BB962C8B-B14F-4D97-AF65-F5344CB8AC3E}">
        <p14:creationId xmlns:p14="http://schemas.microsoft.com/office/powerpoint/2010/main" val="29491877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Identification</a:t>
            </a:r>
            <a:endParaRPr lang="en-US" dirty="0"/>
          </a:p>
        </p:txBody>
      </p:sp>
      <p:sp>
        <p:nvSpPr>
          <p:cNvPr id="3" name="Content Placeholder 2"/>
          <p:cNvSpPr>
            <a:spLocks noGrp="1"/>
          </p:cNvSpPr>
          <p:nvPr>
            <p:ph idx="1"/>
          </p:nvPr>
        </p:nvSpPr>
        <p:spPr/>
        <p:txBody>
          <a:bodyPr/>
          <a:lstStyle/>
          <a:p>
            <a:r>
              <a:rPr lang="en-US" dirty="0" smtClean="0"/>
              <a:t>The TOC can be used to compare an individual’s scores with those of age mates to determine orthographic strengths and weaknesses.  Scores that are significantly lower than those of age mates may require special interventions.   These interventions may include:</a:t>
            </a:r>
          </a:p>
          <a:p>
            <a:pPr marL="0" indent="0">
              <a:buNone/>
            </a:pPr>
            <a:r>
              <a:rPr lang="en-US" dirty="0" smtClean="0"/>
              <a:t>Teach spelling and punctuation rules directly</a:t>
            </a:r>
          </a:p>
          <a:p>
            <a:pPr marL="0" indent="0">
              <a:buNone/>
            </a:pPr>
            <a:r>
              <a:rPr lang="en-US" dirty="0" smtClean="0"/>
              <a:t>Provide student extra practice in spelling words with an irregular element</a:t>
            </a:r>
          </a:p>
          <a:p>
            <a:pPr marL="0" indent="0">
              <a:buNone/>
            </a:pPr>
            <a:endParaRPr lang="en-US" dirty="0"/>
          </a:p>
        </p:txBody>
      </p:sp>
    </p:spTree>
    <p:extLst>
      <p:ext uri="{BB962C8B-B14F-4D97-AF65-F5344CB8AC3E}">
        <p14:creationId xmlns:p14="http://schemas.microsoft.com/office/powerpoint/2010/main" val="1170168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Learner Objectives</a:t>
            </a:r>
          </a:p>
        </p:txBody>
      </p:sp>
      <p:sp>
        <p:nvSpPr>
          <p:cNvPr id="3" name="Content Placeholder 2"/>
          <p:cNvSpPr>
            <a:spLocks noGrp="1"/>
          </p:cNvSpPr>
          <p:nvPr>
            <p:ph idx="1"/>
          </p:nvPr>
        </p:nvSpPr>
        <p:spPr/>
        <p:txBody>
          <a:bodyPr/>
          <a:lstStyle/>
          <a:p>
            <a:r>
              <a:rPr lang="en-US" sz="3200" dirty="0"/>
              <a:t>The learner will be able to discuss the basic sections of the </a:t>
            </a:r>
            <a:r>
              <a:rPr lang="en-US" sz="3200" dirty="0" smtClean="0"/>
              <a:t>TOC </a:t>
            </a:r>
            <a:r>
              <a:rPr lang="en-US" sz="3200" dirty="0"/>
              <a:t>and </a:t>
            </a:r>
            <a:r>
              <a:rPr lang="en-US" sz="3200" dirty="0" smtClean="0"/>
              <a:t>orthography</a:t>
            </a:r>
          </a:p>
          <a:p>
            <a:r>
              <a:rPr lang="en-US" sz="3200" dirty="0" smtClean="0"/>
              <a:t>The </a:t>
            </a:r>
            <a:r>
              <a:rPr lang="en-US" sz="3200" dirty="0"/>
              <a:t>learner will be able to administer the core subtests of the </a:t>
            </a:r>
            <a:r>
              <a:rPr lang="en-US" sz="3200" dirty="0" smtClean="0"/>
              <a:t>TOC</a:t>
            </a:r>
            <a:endParaRPr lang="en-US" sz="3200" dirty="0"/>
          </a:p>
          <a:p>
            <a:r>
              <a:rPr lang="en-US" sz="3200" dirty="0"/>
              <a:t>The learner will be able to score and interpret the core subtests of </a:t>
            </a:r>
            <a:r>
              <a:rPr lang="en-US" sz="3200" dirty="0" smtClean="0"/>
              <a:t>the TOC</a:t>
            </a:r>
            <a:endParaRPr lang="en-US" sz="3200" dirty="0"/>
          </a:p>
          <a:p>
            <a:endParaRPr lang="en-US" dirty="0"/>
          </a:p>
        </p:txBody>
      </p:sp>
    </p:spTree>
    <p:extLst>
      <p:ext uri="{BB962C8B-B14F-4D97-AF65-F5344CB8AC3E}">
        <p14:creationId xmlns:p14="http://schemas.microsoft.com/office/powerpoint/2010/main" val="12600409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7924800" cy="1219200"/>
          </a:xfrm>
        </p:spPr>
        <p:txBody>
          <a:bodyPr/>
          <a:lstStyle/>
          <a:p>
            <a:r>
              <a:rPr lang="en-US" dirty="0" smtClean="0"/>
              <a:t>Reasons Why a Student May Score Poorly on the TOC Composites</a:t>
            </a:r>
            <a:endParaRPr lang="en-US" dirty="0"/>
          </a:p>
        </p:txBody>
      </p:sp>
      <p:sp>
        <p:nvSpPr>
          <p:cNvPr id="3" name="Content Placeholder 2"/>
          <p:cNvSpPr>
            <a:spLocks noGrp="1"/>
          </p:cNvSpPr>
          <p:nvPr>
            <p:ph idx="1"/>
          </p:nvPr>
        </p:nvSpPr>
        <p:spPr>
          <a:xfrm>
            <a:off x="685800" y="1752600"/>
            <a:ext cx="7924800" cy="4495800"/>
          </a:xfrm>
        </p:spPr>
        <p:txBody>
          <a:bodyPr/>
          <a:lstStyle/>
          <a:p>
            <a:r>
              <a:rPr lang="en-US" sz="1800" dirty="0" smtClean="0"/>
              <a:t>Limited exposure to reading and writing materials</a:t>
            </a:r>
          </a:p>
          <a:p>
            <a:r>
              <a:rPr lang="en-US" sz="1800" dirty="0" smtClean="0"/>
              <a:t>Limited instruction in school</a:t>
            </a:r>
          </a:p>
          <a:p>
            <a:r>
              <a:rPr lang="en-US" sz="1800" dirty="0" smtClean="0"/>
              <a:t>Be an English Language Learner</a:t>
            </a:r>
          </a:p>
          <a:p>
            <a:r>
              <a:rPr lang="en-US" sz="1800" dirty="0" smtClean="0"/>
              <a:t>Be unmotivated</a:t>
            </a:r>
          </a:p>
          <a:p>
            <a:r>
              <a:rPr lang="en-US" sz="1800" dirty="0" smtClean="0"/>
              <a:t>Have poor school attendance</a:t>
            </a:r>
          </a:p>
          <a:p>
            <a:r>
              <a:rPr lang="en-US" sz="1800" dirty="0" smtClean="0"/>
              <a:t>Have dyslexia</a:t>
            </a:r>
          </a:p>
          <a:p>
            <a:r>
              <a:rPr lang="en-US" sz="1800" dirty="0" smtClean="0"/>
              <a:t>Have dysgraphia or poor handwriting</a:t>
            </a:r>
          </a:p>
          <a:p>
            <a:r>
              <a:rPr lang="en-US" sz="1800" dirty="0" smtClean="0"/>
              <a:t>Have an attention disorder</a:t>
            </a:r>
          </a:p>
          <a:p>
            <a:r>
              <a:rPr lang="en-US" sz="1800" dirty="0" smtClean="0"/>
              <a:t>Have emotional or behavioral problems affecting learning</a:t>
            </a:r>
          </a:p>
          <a:p>
            <a:r>
              <a:rPr lang="en-US" sz="1800" dirty="0" smtClean="0"/>
              <a:t>Have a visual impairment</a:t>
            </a:r>
            <a:endParaRPr lang="en-US" sz="1800" dirty="0"/>
          </a:p>
        </p:txBody>
      </p:sp>
    </p:spTree>
    <p:extLst>
      <p:ext uri="{BB962C8B-B14F-4D97-AF65-F5344CB8AC3E}">
        <p14:creationId xmlns:p14="http://schemas.microsoft.com/office/powerpoint/2010/main" val="41178190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Practice!</a:t>
            </a:r>
            <a:endParaRPr lang="en-US" dirty="0"/>
          </a:p>
        </p:txBody>
      </p:sp>
      <p:pic>
        <p:nvPicPr>
          <p:cNvPr id="1026" name="Picture 2" descr="C:\Users\kmatson\AppData\Local\Microsoft\Windows\Temporary Internet Files\Content.IE5\Y9CMNDMN\MC900293160[1].wmf"/>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971800" y="2286000"/>
            <a:ext cx="2782367" cy="2709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2245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5"/>
          <p:cNvSpPr>
            <a:spLocks noGrp="1" noChangeArrowheads="1"/>
          </p:cNvSpPr>
          <p:nvPr>
            <p:ph type="body" idx="1"/>
          </p:nvPr>
        </p:nvSpPr>
        <p:spPr/>
        <p:txBody>
          <a:bodyPr/>
          <a:lstStyle/>
          <a:p>
            <a:r>
              <a:rPr lang="en-US" sz="2800" dirty="0" smtClean="0"/>
              <a:t>Orthography is the arbitrary system of marks and other conventions that people use to write down their speech and thoughts.</a:t>
            </a:r>
          </a:p>
          <a:p>
            <a:r>
              <a:rPr lang="en-US" sz="2800" dirty="0" smtClean="0"/>
              <a:t>Orthography also refers to the manner in which letters and punctuation marks are used to form words, a process called spelling.</a:t>
            </a:r>
          </a:p>
          <a:p>
            <a:pPr marL="0" indent="0">
              <a:buNone/>
            </a:pPr>
            <a:endParaRPr lang="en-US" dirty="0"/>
          </a:p>
        </p:txBody>
      </p:sp>
      <p:sp>
        <p:nvSpPr>
          <p:cNvPr id="14342" name="Rectangle 6"/>
          <p:cNvSpPr>
            <a:spLocks noGrp="1" noChangeArrowheads="1"/>
          </p:cNvSpPr>
          <p:nvPr>
            <p:ph type="title"/>
          </p:nvPr>
        </p:nvSpPr>
        <p:spPr/>
        <p:txBody>
          <a:bodyPr/>
          <a:lstStyle/>
          <a:p>
            <a:r>
              <a:rPr lang="en-US" dirty="0" smtClean="0"/>
              <a:t>Definition of Orthography</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Orthography</a:t>
            </a:r>
            <a:endParaRPr lang="en-US" dirty="0"/>
          </a:p>
        </p:txBody>
      </p:sp>
      <p:sp>
        <p:nvSpPr>
          <p:cNvPr id="3" name="Content Placeholder 2"/>
          <p:cNvSpPr>
            <a:spLocks noGrp="1"/>
          </p:cNvSpPr>
          <p:nvPr>
            <p:ph idx="1"/>
          </p:nvPr>
        </p:nvSpPr>
        <p:spPr/>
        <p:txBody>
          <a:bodyPr/>
          <a:lstStyle/>
          <a:p>
            <a:r>
              <a:rPr lang="en-US" sz="2800" dirty="0" smtClean="0"/>
              <a:t>Letters</a:t>
            </a:r>
          </a:p>
          <a:p>
            <a:r>
              <a:rPr lang="en-US" sz="2800" dirty="0" smtClean="0"/>
              <a:t>Spelling</a:t>
            </a:r>
          </a:p>
          <a:p>
            <a:r>
              <a:rPr lang="en-US" sz="2800" dirty="0" smtClean="0"/>
              <a:t>Punctuation</a:t>
            </a:r>
          </a:p>
          <a:p>
            <a:r>
              <a:rPr lang="en-US" sz="2800" dirty="0" smtClean="0"/>
              <a:t>Abbreviations</a:t>
            </a:r>
          </a:p>
          <a:p>
            <a:r>
              <a:rPr lang="en-US" sz="2800" dirty="0" smtClean="0"/>
              <a:t>Special Symbols</a:t>
            </a:r>
          </a:p>
          <a:p>
            <a:pPr marL="0" indent="0">
              <a:buNone/>
            </a:pPr>
            <a:endParaRPr lang="en-US" dirty="0"/>
          </a:p>
        </p:txBody>
      </p:sp>
    </p:spTree>
    <p:extLst>
      <p:ext uri="{BB962C8B-B14F-4D97-AF65-F5344CB8AC3E}">
        <p14:creationId xmlns:p14="http://schemas.microsoft.com/office/powerpoint/2010/main" val="11956980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of the TOC</a:t>
            </a:r>
            <a:endParaRPr lang="en-US" dirty="0"/>
          </a:p>
        </p:txBody>
      </p:sp>
      <p:sp>
        <p:nvSpPr>
          <p:cNvPr id="3" name="Content Placeholder 2"/>
          <p:cNvSpPr>
            <a:spLocks noGrp="1"/>
          </p:cNvSpPr>
          <p:nvPr>
            <p:ph idx="1"/>
          </p:nvPr>
        </p:nvSpPr>
        <p:spPr/>
        <p:txBody>
          <a:bodyPr/>
          <a:lstStyle/>
          <a:p>
            <a:r>
              <a:rPr lang="en-US" dirty="0" smtClean="0"/>
              <a:t>The TOC is an efficient, reliable, and valid norm-referenced measure of orthography in school-age students.</a:t>
            </a:r>
          </a:p>
          <a:p>
            <a:r>
              <a:rPr lang="en-US" dirty="0" smtClean="0"/>
              <a:t>Three versions of the test:</a:t>
            </a:r>
          </a:p>
          <a:p>
            <a:pPr lvl="1"/>
            <a:r>
              <a:rPr lang="en-US" dirty="0" smtClean="0"/>
              <a:t>Students age 6-7 years (1-2 grades) – contains 4 subtests</a:t>
            </a:r>
          </a:p>
          <a:p>
            <a:pPr lvl="1"/>
            <a:r>
              <a:rPr lang="en-US" dirty="0" smtClean="0"/>
              <a:t>Students age 8-12 years - contains 6 subtests</a:t>
            </a:r>
          </a:p>
          <a:p>
            <a:pPr lvl="1"/>
            <a:r>
              <a:rPr lang="en-US" dirty="0" smtClean="0"/>
              <a:t>Students age 13-17 years -  contains 6 subtests</a:t>
            </a:r>
          </a:p>
          <a:p>
            <a:pPr marL="449262" lvl="1" indent="0">
              <a:buNone/>
            </a:pPr>
            <a:endParaRPr lang="en-US" dirty="0" smtClean="0"/>
          </a:p>
          <a:p>
            <a:pPr marL="449262" lvl="1" indent="0">
              <a:buNone/>
            </a:pPr>
            <a:r>
              <a:rPr lang="en-US" dirty="0" smtClean="0"/>
              <a:t>The first version is always administered individually, the older versions may be given in a small group.</a:t>
            </a:r>
          </a:p>
          <a:p>
            <a:pPr marL="449262" lvl="1" indent="0">
              <a:buNone/>
            </a:pPr>
            <a:endParaRPr lang="en-US" dirty="0"/>
          </a:p>
        </p:txBody>
      </p:sp>
    </p:spTree>
    <p:extLst>
      <p:ext uri="{BB962C8B-B14F-4D97-AF65-F5344CB8AC3E}">
        <p14:creationId xmlns:p14="http://schemas.microsoft.com/office/powerpoint/2010/main" val="42865634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Components of the TOC</a:t>
            </a:r>
            <a:endParaRPr lang="en-US" dirty="0"/>
          </a:p>
        </p:txBody>
      </p:sp>
      <p:sp>
        <p:nvSpPr>
          <p:cNvPr id="3" name="Content Placeholder 2"/>
          <p:cNvSpPr>
            <a:spLocks noGrp="1"/>
          </p:cNvSpPr>
          <p:nvPr>
            <p:ph idx="1"/>
          </p:nvPr>
        </p:nvSpPr>
        <p:spPr/>
        <p:txBody>
          <a:bodyPr/>
          <a:lstStyle/>
          <a:p>
            <a:r>
              <a:rPr lang="en-US" sz="2800" dirty="0" smtClean="0"/>
              <a:t>Examiner’s Manual</a:t>
            </a:r>
          </a:p>
          <a:p>
            <a:r>
              <a:rPr lang="en-US" sz="2800" dirty="0" smtClean="0"/>
              <a:t>Three Student Response Booklets, one for each version</a:t>
            </a:r>
          </a:p>
          <a:p>
            <a:r>
              <a:rPr lang="en-US" sz="2800" dirty="0" smtClean="0"/>
              <a:t>Examiner Record Form for Ages 6-7 version</a:t>
            </a:r>
          </a:p>
          <a:p>
            <a:r>
              <a:rPr lang="en-US" sz="2800" dirty="0" smtClean="0"/>
              <a:t>Picture Book for use with Ages 6-7 version</a:t>
            </a:r>
            <a:endParaRPr lang="en-US" sz="2800" dirty="0"/>
          </a:p>
        </p:txBody>
      </p:sp>
    </p:spTree>
    <p:extLst>
      <p:ext uri="{BB962C8B-B14F-4D97-AF65-F5344CB8AC3E}">
        <p14:creationId xmlns:p14="http://schemas.microsoft.com/office/powerpoint/2010/main" val="836870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the TOC</a:t>
            </a:r>
            <a:endParaRPr lang="en-US" dirty="0"/>
          </a:p>
        </p:txBody>
      </p:sp>
      <p:sp>
        <p:nvSpPr>
          <p:cNvPr id="3" name="Content Placeholder 2"/>
          <p:cNvSpPr>
            <a:spLocks noGrp="1"/>
          </p:cNvSpPr>
          <p:nvPr>
            <p:ph idx="1"/>
          </p:nvPr>
        </p:nvSpPr>
        <p:spPr/>
        <p:txBody>
          <a:bodyPr/>
          <a:lstStyle/>
          <a:p>
            <a:r>
              <a:rPr lang="en-US" sz="2800" dirty="0" smtClean="0"/>
              <a:t>Identify students who score significantly below their peers and might need help with orthographic skills</a:t>
            </a:r>
          </a:p>
          <a:p>
            <a:r>
              <a:rPr lang="en-US" sz="2800" dirty="0" smtClean="0"/>
              <a:t>Determine a student’s relative strengths and weaknesses among orthographic abilities</a:t>
            </a:r>
          </a:p>
          <a:p>
            <a:r>
              <a:rPr lang="en-US" sz="2800" dirty="0" smtClean="0"/>
              <a:t>To serve as a research tool in studies investigating orthographic problems and their relationship to reading and spelling development</a:t>
            </a:r>
            <a:endParaRPr lang="en-US" sz="2800" dirty="0"/>
          </a:p>
        </p:txBody>
      </p:sp>
    </p:spTree>
    <p:extLst>
      <p:ext uri="{BB962C8B-B14F-4D97-AF65-F5344CB8AC3E}">
        <p14:creationId xmlns:p14="http://schemas.microsoft.com/office/powerpoint/2010/main" val="12321720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Subtests</a:t>
            </a:r>
            <a:endParaRPr lang="en-US" dirty="0"/>
          </a:p>
        </p:txBody>
      </p:sp>
      <p:sp>
        <p:nvSpPr>
          <p:cNvPr id="3" name="Content Placeholder 2"/>
          <p:cNvSpPr>
            <a:spLocks noGrp="1"/>
          </p:cNvSpPr>
          <p:nvPr>
            <p:ph idx="1"/>
          </p:nvPr>
        </p:nvSpPr>
        <p:spPr/>
        <p:txBody>
          <a:bodyPr/>
          <a:lstStyle/>
          <a:p>
            <a:r>
              <a:rPr lang="en-US" dirty="0" smtClean="0"/>
              <a:t>Signs and Symbols- student looks at a series of signs and symbols and asked to tell the examiner what each sign signifies.</a:t>
            </a:r>
          </a:p>
          <a:p>
            <a:r>
              <a:rPr lang="en-US" dirty="0" smtClean="0"/>
              <a:t>Grapheme Matching- student is shown a series of rows, each with five figures and asked to identify the two identical figures in each row-timed</a:t>
            </a:r>
          </a:p>
          <a:p>
            <a:r>
              <a:rPr lang="en-US" dirty="0" smtClean="0"/>
              <a:t>Homophone Choice- student looks at a picture and two or three possible spelling choices and the student circles the word he/she thinks is correct</a:t>
            </a:r>
          </a:p>
          <a:p>
            <a:r>
              <a:rPr lang="en-US" dirty="0" smtClean="0"/>
              <a:t>Punctuation – student is given a list of printed sentences with missing punctuation and the student is to supply the punctuation by editing the sentences</a:t>
            </a:r>
          </a:p>
          <a:p>
            <a:r>
              <a:rPr lang="en-US" dirty="0" smtClean="0"/>
              <a:t>Abbreviation – the student is given a list of abbreviations and asked to write what each abbreviation means</a:t>
            </a:r>
          </a:p>
        </p:txBody>
      </p:sp>
    </p:spTree>
    <p:extLst>
      <p:ext uri="{BB962C8B-B14F-4D97-AF65-F5344CB8AC3E}">
        <p14:creationId xmlns:p14="http://schemas.microsoft.com/office/powerpoint/2010/main" val="2067188725"/>
      </p:ext>
    </p:extLst>
  </p:cSld>
  <p:clrMapOvr>
    <a:masterClrMapping/>
  </p:clrMapOvr>
  <p:timing>
    <p:tnLst>
      <p:par>
        <p:cTn id="1" dur="indefinite" restart="never" nodeType="tmRoot"/>
      </p:par>
    </p:tnLst>
  </p:timing>
</p:sld>
</file>

<file path=ppt/theme/theme1.xml><?xml version="1.0" encoding="utf-8"?>
<a:theme xmlns:a="http://schemas.openxmlformats.org/drawingml/2006/main" name="Writing">
  <a:themeElements>
    <a:clrScheme name="Axi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fontScheme name="Axis">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Axis 1">
        <a:dk1>
          <a:srgbClr val="080808"/>
        </a:dk1>
        <a:lt1>
          <a:srgbClr val="F8F8F8"/>
        </a:lt1>
        <a:dk2>
          <a:srgbClr val="330000"/>
        </a:dk2>
        <a:lt2>
          <a:srgbClr val="FFFFFF"/>
        </a:lt2>
        <a:accent1>
          <a:srgbClr val="FF9900"/>
        </a:accent1>
        <a:accent2>
          <a:srgbClr val="CC3300"/>
        </a:accent2>
        <a:accent3>
          <a:srgbClr val="ADAAAA"/>
        </a:accent3>
        <a:accent4>
          <a:srgbClr val="D4D4D4"/>
        </a:accent4>
        <a:accent5>
          <a:srgbClr val="FFCAAA"/>
        </a:accent5>
        <a:accent6>
          <a:srgbClr val="B92D00"/>
        </a:accent6>
        <a:hlink>
          <a:srgbClr val="CC6600"/>
        </a:hlink>
        <a:folHlink>
          <a:srgbClr val="B2B282"/>
        </a:folHlink>
      </a:clrScheme>
      <a:clrMap bg1="dk2" tx1="lt1" bg2="dk1" tx2="lt2" accent1="accent1" accent2="accent2" accent3="accent3" accent4="accent4" accent5="accent5" accent6="accent6" hlink="hlink" folHlink="folHlink"/>
    </a:extraClrScheme>
    <a:extraClrScheme>
      <a:clrScheme name="Axis 2">
        <a:dk1>
          <a:srgbClr val="333333"/>
        </a:dk1>
        <a:lt1>
          <a:srgbClr val="F8F8F8"/>
        </a:lt1>
        <a:dk2>
          <a:srgbClr val="800000"/>
        </a:dk2>
        <a:lt2>
          <a:srgbClr val="FFFFFF"/>
        </a:lt2>
        <a:accent1>
          <a:srgbClr val="CC9900"/>
        </a:accent1>
        <a:accent2>
          <a:srgbClr val="666666"/>
        </a:accent2>
        <a:accent3>
          <a:srgbClr val="C0AAAA"/>
        </a:accent3>
        <a:accent4>
          <a:srgbClr val="D4D4D4"/>
        </a:accent4>
        <a:accent5>
          <a:srgbClr val="E2CAAA"/>
        </a:accent5>
        <a:accent6>
          <a:srgbClr val="5C5C5C"/>
        </a:accent6>
        <a:hlink>
          <a:srgbClr val="CC6600"/>
        </a:hlink>
        <a:folHlink>
          <a:srgbClr val="95A587"/>
        </a:folHlink>
      </a:clrScheme>
      <a:clrMap bg1="dk2" tx1="lt1" bg2="dk1" tx2="lt2" accent1="accent1" accent2="accent2" accent3="accent3" accent4="accent4" accent5="accent5" accent6="accent6" hlink="hlink" folHlink="folHlink"/>
    </a:extraClrScheme>
    <a:extraClrScheme>
      <a:clrScheme name="Axis 3">
        <a:dk1>
          <a:srgbClr val="5F5F5F"/>
        </a:dk1>
        <a:lt1>
          <a:srgbClr val="A4BEE0"/>
        </a:lt1>
        <a:dk2>
          <a:srgbClr val="013253"/>
        </a:dk2>
        <a:lt2>
          <a:srgbClr val="FFFFFF"/>
        </a:lt2>
        <a:accent1>
          <a:srgbClr val="588480"/>
        </a:accent1>
        <a:accent2>
          <a:srgbClr val="6600FF"/>
        </a:accent2>
        <a:accent3>
          <a:srgbClr val="AAADB3"/>
        </a:accent3>
        <a:accent4>
          <a:srgbClr val="8BA2BF"/>
        </a:accent4>
        <a:accent5>
          <a:srgbClr val="B4C2C0"/>
        </a:accent5>
        <a:accent6>
          <a:srgbClr val="5C00E7"/>
        </a:accent6>
        <a:hlink>
          <a:srgbClr val="CCCC00"/>
        </a:hlink>
        <a:folHlink>
          <a:srgbClr val="5F5F5F"/>
        </a:folHlink>
      </a:clrScheme>
      <a:clrMap bg1="dk2" tx1="lt1" bg2="dk1" tx2="lt2" accent1="accent1" accent2="accent2" accent3="accent3" accent4="accent4" accent5="accent5" accent6="accent6" hlink="hlink" folHlink="folHlink"/>
    </a:extraClrScheme>
    <a:extraClrScheme>
      <a:clrScheme name="Axis 4">
        <a:dk1>
          <a:srgbClr val="003300"/>
        </a:dk1>
        <a:lt1>
          <a:srgbClr val="F8F8F8"/>
        </a:lt1>
        <a:dk2>
          <a:srgbClr val="3D4A1C"/>
        </a:dk2>
        <a:lt2>
          <a:srgbClr val="FFFFFF"/>
        </a:lt2>
        <a:accent1>
          <a:srgbClr val="99CC00"/>
        </a:accent1>
        <a:accent2>
          <a:srgbClr val="669900"/>
        </a:accent2>
        <a:accent3>
          <a:srgbClr val="AFB1AB"/>
        </a:accent3>
        <a:accent4>
          <a:srgbClr val="D4D4D4"/>
        </a:accent4>
        <a:accent5>
          <a:srgbClr val="CAE2AA"/>
        </a:accent5>
        <a:accent6>
          <a:srgbClr val="5C8A00"/>
        </a:accent6>
        <a:hlink>
          <a:srgbClr val="CC9900"/>
        </a:hlink>
        <a:folHlink>
          <a:srgbClr val="B2B282"/>
        </a:folHlink>
      </a:clrScheme>
      <a:clrMap bg1="dk2" tx1="lt1" bg2="dk1" tx2="lt2" accent1="accent1" accent2="accent2" accent3="accent3" accent4="accent4" accent5="accent5" accent6="accent6" hlink="hlink" folHlink="folHlink"/>
    </a:extraClrScheme>
    <a:extraClrScheme>
      <a:clrScheme name="Axis 5">
        <a:dk1>
          <a:srgbClr val="333333"/>
        </a:dk1>
        <a:lt1>
          <a:srgbClr val="F8F8F8"/>
        </a:lt1>
        <a:dk2>
          <a:srgbClr val="005D8C"/>
        </a:dk2>
        <a:lt2>
          <a:srgbClr val="FFFFFF"/>
        </a:lt2>
        <a:accent1>
          <a:srgbClr val="00CC99"/>
        </a:accent1>
        <a:accent2>
          <a:srgbClr val="0099CC"/>
        </a:accent2>
        <a:accent3>
          <a:srgbClr val="AAB6C5"/>
        </a:accent3>
        <a:accent4>
          <a:srgbClr val="D4D4D4"/>
        </a:accent4>
        <a:accent5>
          <a:srgbClr val="AAE2CA"/>
        </a:accent5>
        <a:accent6>
          <a:srgbClr val="008AB9"/>
        </a:accent6>
        <a:hlink>
          <a:srgbClr val="FFCC00"/>
        </a:hlink>
        <a:folHlink>
          <a:srgbClr val="D8D48C"/>
        </a:folHlink>
      </a:clrScheme>
      <a:clrMap bg1="dk2" tx1="lt1" bg2="dk1" tx2="lt2" accent1="accent1" accent2="accent2" accent3="accent3" accent4="accent4" accent5="accent5" accent6="accent6" hlink="hlink" folHlink="folHlink"/>
    </a:extraClrScheme>
    <a:extraClrScheme>
      <a:clrScheme name="Axis 6">
        <a:dk1>
          <a:srgbClr val="000000"/>
        </a:dk1>
        <a:lt1>
          <a:srgbClr val="ECAE00"/>
        </a:lt1>
        <a:dk2>
          <a:srgbClr val="FFFFFF"/>
        </a:dk2>
        <a:lt2>
          <a:srgbClr val="333333"/>
        </a:lt2>
        <a:accent1>
          <a:srgbClr val="CC6600"/>
        </a:accent1>
        <a:accent2>
          <a:srgbClr val="BA6D10"/>
        </a:accent2>
        <a:accent3>
          <a:srgbClr val="F4D3AA"/>
        </a:accent3>
        <a:accent4>
          <a:srgbClr val="000000"/>
        </a:accent4>
        <a:accent5>
          <a:srgbClr val="E2B8AA"/>
        </a:accent5>
        <a:accent6>
          <a:srgbClr val="A8620D"/>
        </a:accent6>
        <a:hlink>
          <a:srgbClr val="666633"/>
        </a:hlink>
        <a:folHlink>
          <a:srgbClr val="8D996D"/>
        </a:folHlink>
      </a:clrScheme>
      <a:clrMap bg1="lt1" tx1="dk1" bg2="lt2" tx2="dk2" accent1="accent1" accent2="accent2" accent3="accent3" accent4="accent4" accent5="accent5" accent6="accent6" hlink="hlink" folHlink="folHlink"/>
    </a:extraClrScheme>
    <a:extraClrScheme>
      <a:clrScheme name="Axis 7">
        <a:dk1>
          <a:srgbClr val="000000"/>
        </a:dk1>
        <a:lt1>
          <a:srgbClr val="FFFFFF"/>
        </a:lt1>
        <a:dk2>
          <a:srgbClr val="372221"/>
        </a:dk2>
        <a:lt2>
          <a:srgbClr val="808080"/>
        </a:lt2>
        <a:accent1>
          <a:srgbClr val="009999"/>
        </a:accent1>
        <a:accent2>
          <a:srgbClr val="9AAC98"/>
        </a:accent2>
        <a:accent3>
          <a:srgbClr val="FFFFFF"/>
        </a:accent3>
        <a:accent4>
          <a:srgbClr val="000000"/>
        </a:accent4>
        <a:accent5>
          <a:srgbClr val="AACACA"/>
        </a:accent5>
        <a:accent6>
          <a:srgbClr val="8B9B89"/>
        </a:accent6>
        <a:hlink>
          <a:srgbClr val="666699"/>
        </a:hlink>
        <a:folHlink>
          <a:srgbClr val="B2B2B2"/>
        </a:folHlink>
      </a:clrScheme>
      <a:clrMap bg1="lt1" tx1="dk1" bg2="lt2" tx2="dk2" accent1="accent1" accent2="accent2" accent3="accent3" accent4="accent4" accent5="accent5" accent6="accent6" hlink="hlink" folHlink="folHlink"/>
    </a:extraClrScheme>
    <a:extraClrScheme>
      <a:clrScheme name="Axis 8">
        <a:dk1>
          <a:srgbClr val="292929"/>
        </a:dk1>
        <a:lt1>
          <a:srgbClr val="FFFFFF"/>
        </a:lt1>
        <a:dk2>
          <a:srgbClr val="000000"/>
        </a:dk2>
        <a:lt2>
          <a:srgbClr val="808080"/>
        </a:lt2>
        <a:accent1>
          <a:srgbClr val="CC9900"/>
        </a:accent1>
        <a:accent2>
          <a:srgbClr val="CCCC99"/>
        </a:accent2>
        <a:accent3>
          <a:srgbClr val="FFFFFF"/>
        </a:accent3>
        <a:accent4>
          <a:srgbClr val="212121"/>
        </a:accent4>
        <a:accent5>
          <a:srgbClr val="E2CAAA"/>
        </a:accent5>
        <a:accent6>
          <a:srgbClr val="B9B98A"/>
        </a:accent6>
        <a:hlink>
          <a:srgbClr val="999933"/>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Writing</Template>
  <TotalTime>707</TotalTime>
  <Words>1279</Words>
  <Application>Microsoft Office PowerPoint</Application>
  <PresentationFormat>On-screen Show (4:3)</PresentationFormat>
  <Paragraphs>150</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Writing</vt:lpstr>
      <vt:lpstr>Test of Orthographic Competence TOC</vt:lpstr>
      <vt:lpstr>Agenda</vt:lpstr>
      <vt:lpstr>Learner Objectives</vt:lpstr>
      <vt:lpstr>Definition of Orthography</vt:lpstr>
      <vt:lpstr>Components of Orthography</vt:lpstr>
      <vt:lpstr>Description of the TOC</vt:lpstr>
      <vt:lpstr>Components of the TOC</vt:lpstr>
      <vt:lpstr>Purpose of the TOC</vt:lpstr>
      <vt:lpstr>Subtests</vt:lpstr>
      <vt:lpstr>Subtests (cont.)</vt:lpstr>
      <vt:lpstr>Composites</vt:lpstr>
      <vt:lpstr>Ceilings</vt:lpstr>
      <vt:lpstr>Administration Notes</vt:lpstr>
      <vt:lpstr>Signs and Symbols </vt:lpstr>
      <vt:lpstr>Grapheme Matching</vt:lpstr>
      <vt:lpstr>Homophone Choice</vt:lpstr>
      <vt:lpstr>Punctuation</vt:lpstr>
      <vt:lpstr>Abbreviations</vt:lpstr>
      <vt:lpstr>Letter Choice</vt:lpstr>
      <vt:lpstr>Word Scramble</vt:lpstr>
      <vt:lpstr>Sight Spelling</vt:lpstr>
      <vt:lpstr>Word Choice</vt:lpstr>
      <vt:lpstr>Recording and Interpreting TOC Results</vt:lpstr>
      <vt:lpstr>Section 1:  Identifying Information</vt:lpstr>
      <vt:lpstr>Section 2:  Subtest Performance</vt:lpstr>
      <vt:lpstr>Section 3:  Composite Performance</vt:lpstr>
      <vt:lpstr>Section 4</vt:lpstr>
      <vt:lpstr>Section 5</vt:lpstr>
      <vt:lpstr>Identification</vt:lpstr>
      <vt:lpstr>Reasons Why a Student May Score Poorly on the TOC Composites</vt:lpstr>
      <vt:lpstr>Practice!</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of Orthographic Competence TOC</dc:title>
  <dc:creator>Kenda Matson</dc:creator>
  <cp:lastModifiedBy>Kenda Matson</cp:lastModifiedBy>
  <cp:revision>19</cp:revision>
  <cp:lastPrinted>2012-05-29T21:43:58Z</cp:lastPrinted>
  <dcterms:created xsi:type="dcterms:W3CDTF">2012-05-15T14:07:05Z</dcterms:created>
  <dcterms:modified xsi:type="dcterms:W3CDTF">2012-05-29T21:56:03Z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TC010171251033</vt:lpwstr>
  </property>
</Properties>
</file>